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537" r:id="rId3"/>
    <p:sldId id="636" r:id="rId4"/>
    <p:sldId id="641" r:id="rId5"/>
    <p:sldId id="638" r:id="rId6"/>
    <p:sldId id="642" r:id="rId7"/>
    <p:sldId id="639" r:id="rId8"/>
    <p:sldId id="640" r:id="rId9"/>
    <p:sldId id="619" r:id="rId10"/>
    <p:sldId id="632" r:id="rId11"/>
    <p:sldId id="643" r:id="rId12"/>
    <p:sldId id="631" r:id="rId13"/>
    <p:sldId id="645" r:id="rId14"/>
    <p:sldId id="634" r:id="rId15"/>
    <p:sldId id="644" r:id="rId16"/>
    <p:sldId id="614" r:id="rId17"/>
    <p:sldId id="635" r:id="rId18"/>
    <p:sldId id="597" r:id="rId19"/>
    <p:sldId id="593" r:id="rId20"/>
    <p:sldId id="647" r:id="rId21"/>
    <p:sldId id="648" r:id="rId22"/>
    <p:sldId id="649" r:id="rId23"/>
    <p:sldId id="650" r:id="rId24"/>
    <p:sldId id="646" r:id="rId25"/>
    <p:sldId id="653" r:id="rId26"/>
    <p:sldId id="654" r:id="rId27"/>
    <p:sldId id="594" r:id="rId28"/>
    <p:sldId id="655" r:id="rId29"/>
    <p:sldId id="651" r:id="rId30"/>
    <p:sldId id="652" r:id="rId31"/>
    <p:sldId id="564" r:id="rId32"/>
    <p:sldId id="656" r:id="rId33"/>
    <p:sldId id="657" r:id="rId34"/>
    <p:sldId id="565" r:id="rId35"/>
    <p:sldId id="567" r:id="rId36"/>
    <p:sldId id="566" r:id="rId37"/>
    <p:sldId id="569" r:id="rId38"/>
    <p:sldId id="658" r:id="rId39"/>
    <p:sldId id="574" r:id="rId40"/>
    <p:sldId id="659" r:id="rId41"/>
    <p:sldId id="590" r:id="rId42"/>
    <p:sldId id="584" r:id="rId43"/>
    <p:sldId id="585" r:id="rId44"/>
    <p:sldId id="586" r:id="rId45"/>
    <p:sldId id="661" r:id="rId46"/>
    <p:sldId id="578" r:id="rId47"/>
    <p:sldId id="587" r:id="rId48"/>
    <p:sldId id="588" r:id="rId49"/>
    <p:sldId id="582" r:id="rId50"/>
    <p:sldId id="589" r:id="rId51"/>
    <p:sldId id="420" r:id="rId52"/>
    <p:sldId id="575" r:id="rId53"/>
    <p:sldId id="576" r:id="rId54"/>
    <p:sldId id="583" r:id="rId55"/>
    <p:sldId id="577" r:id="rId56"/>
    <p:sldId id="601" r:id="rId57"/>
    <p:sldId id="602" r:id="rId58"/>
    <p:sldId id="609" r:id="rId59"/>
    <p:sldId id="610" r:id="rId60"/>
    <p:sldId id="662" r:id="rId61"/>
    <p:sldId id="612" r:id="rId62"/>
  </p:sldIdLst>
  <p:sldSz cx="9144000" cy="6858000" type="screen4x3"/>
  <p:notesSz cx="6858000" cy="9144000"/>
  <p:custDataLst>
    <p:tags r:id="rId64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8BE52E1-EAB1-4101-B6E1-5B195DD05850}">
          <p14:sldIdLst>
            <p14:sldId id="256"/>
            <p14:sldId id="537"/>
            <p14:sldId id="636"/>
            <p14:sldId id="641"/>
            <p14:sldId id="638"/>
            <p14:sldId id="642"/>
            <p14:sldId id="639"/>
            <p14:sldId id="640"/>
            <p14:sldId id="619"/>
            <p14:sldId id="632"/>
            <p14:sldId id="643"/>
            <p14:sldId id="631"/>
            <p14:sldId id="645"/>
            <p14:sldId id="634"/>
            <p14:sldId id="644"/>
            <p14:sldId id="614"/>
            <p14:sldId id="635"/>
            <p14:sldId id="597"/>
            <p14:sldId id="593"/>
            <p14:sldId id="647"/>
            <p14:sldId id="648"/>
            <p14:sldId id="649"/>
            <p14:sldId id="650"/>
            <p14:sldId id="646"/>
            <p14:sldId id="653"/>
            <p14:sldId id="654"/>
            <p14:sldId id="594"/>
            <p14:sldId id="655"/>
            <p14:sldId id="651"/>
            <p14:sldId id="652"/>
            <p14:sldId id="564"/>
            <p14:sldId id="656"/>
            <p14:sldId id="657"/>
            <p14:sldId id="565"/>
            <p14:sldId id="567"/>
            <p14:sldId id="566"/>
            <p14:sldId id="569"/>
            <p14:sldId id="658"/>
            <p14:sldId id="574"/>
            <p14:sldId id="659"/>
            <p14:sldId id="590"/>
            <p14:sldId id="584"/>
            <p14:sldId id="585"/>
            <p14:sldId id="586"/>
            <p14:sldId id="661"/>
            <p14:sldId id="578"/>
            <p14:sldId id="587"/>
            <p14:sldId id="588"/>
            <p14:sldId id="582"/>
            <p14:sldId id="589"/>
            <p14:sldId id="420"/>
            <p14:sldId id="575"/>
            <p14:sldId id="576"/>
            <p14:sldId id="583"/>
            <p14:sldId id="577"/>
            <p14:sldId id="601"/>
            <p14:sldId id="602"/>
            <p14:sldId id="609"/>
            <p14:sldId id="610"/>
            <p14:sldId id="662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0C7B6"/>
    <a:srgbClr val="503522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877B5-0229-40A4-986C-7EFA0129E891}" v="1578" dt="2023-04-05T08:38:46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 autoAdjust="0"/>
    <p:restoredTop sz="65579" autoAdjust="0"/>
  </p:normalViewPr>
  <p:slideViewPr>
    <p:cSldViewPr>
      <p:cViewPr varScale="1">
        <p:scale>
          <a:sx n="72" d="100"/>
          <a:sy n="72" d="100"/>
        </p:scale>
        <p:origin x="21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4-4-2024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UnhijtzsuA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A7828-CBF7-7036-E571-A06E8F10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7481A-CB09-469C-6FAB-3715E3C5E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2DE20-2318-0AF0-A5D9-9176226ED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394CA-25E2-F9F1-8646-B9CC4E5AB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878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37CF-F70B-4390-EF45-568BDBE1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1AEF9-DD06-C6E4-A216-8FEB782BB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F3415-442E-B0EE-F7CD-B0182C0EB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29326-127C-E640-A9EC-BBD6804B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821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C9A55-593F-BC26-0D36-AB0CE6E4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78B3F-E46B-BF5B-EDED-F2C772409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58934-4BF6-AC79-131B-A2EB04598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ED3D2-8A7B-EACC-3D64-67DA8D57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152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7263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06618-4F43-AB3D-D20A-12E0804C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A69BA-AAAD-355D-B956-639F9EB16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22E12-193B-E3FA-F570-1BAA18AA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62807-ED7C-3E19-4599-036B04EF3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2581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7906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11 studenten hadden C</a:t>
            </a:r>
          </a:p>
          <a:p>
            <a:r>
              <a:rPr lang="nl-NL" dirty="0"/>
              <a:t>8 studenten hadden A</a:t>
            </a:r>
          </a:p>
          <a:p>
            <a:r>
              <a:rPr lang="nl-NL" dirty="0"/>
              <a:t>3 studenten hadden B</a:t>
            </a:r>
          </a:p>
          <a:p>
            <a:r>
              <a:rPr lang="nl-NL" dirty="0"/>
              <a:t>1 student had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487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11 studenten hadden C</a:t>
            </a:r>
          </a:p>
          <a:p>
            <a:r>
              <a:rPr lang="nl-NL" dirty="0"/>
              <a:t>8 studenten hadden A</a:t>
            </a:r>
          </a:p>
          <a:p>
            <a:r>
              <a:rPr lang="nl-NL" dirty="0"/>
              <a:t>3 studenten hadden B</a:t>
            </a:r>
          </a:p>
          <a:p>
            <a:r>
              <a:rPr lang="nl-NL" dirty="0"/>
              <a:t>1 student had D</a:t>
            </a:r>
          </a:p>
          <a:p>
            <a:pPr algn="l"/>
            <a:endParaRPr lang="nl-NL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7263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194C-BC02-0F59-5EDD-D14B272D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87B2A-24EE-F003-89A6-4E0EED2B4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5F6B7-0659-0DE8-D564-4ECC0687F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studenten hadden A;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studenten hadden D;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studenten hadden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E9699-047D-E203-276B-65F617AE0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4261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F3927-7A12-EC8D-CDF5-D77783D9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DB1F6-9977-03F0-43C0-86EC03096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527F-4D8A-7242-A52C-3F4B9C051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studenten hadden A;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studenten hadden D;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studenten hadden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F0B10-96C6-5DF7-E1CB-DC94D40905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41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DA8A-1A32-A04A-8D45-F8416729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37245-BEE9-5ACC-E89F-6988EEDAD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AB798-7E6A-2020-2FEC-BA4B1A1A6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 studenten gemaakt, 100% goed! (Over het algemeen de drogredenen goed gemaakt)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44E97-DA4B-5B8F-A556-9E178DD60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8068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dirty="0"/>
              <a:t>20 studenten hadden B</a:t>
            </a:r>
          </a:p>
          <a:p>
            <a:pPr algn="l"/>
            <a:r>
              <a:rPr lang="nl-NL" dirty="0"/>
              <a:t>10 studenten hadden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6846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dirty="0"/>
              <a:t>20 studenten hadden B</a:t>
            </a:r>
          </a:p>
          <a:p>
            <a:pPr algn="l"/>
            <a:r>
              <a:rPr lang="nl-NL" dirty="0"/>
              <a:t>10 studenten hadden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6846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65355-4D4F-498C-5C76-5593506E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52ABC-423C-08DE-90A7-17A2F5A4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F688E-3AC4-501F-9716-DFBB0E499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studenten hadden C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studenten hadden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21ED0-6347-4C30-1349-4723A97B0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1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95C3-9319-455C-28F4-6C3E2865E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AB339-2AE8-A73F-01D8-ECBD8D210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AA77D-116B-F475-6652-C3C2F3B51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studenten hadden C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studenten hadden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CCEBC-82E3-33B3-E499-1CB9146B9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4204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8155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025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This brief rehearsal of rhetoric’s different definitions offers in itself an overview of the subject. To start with, there is persuasion: the enigma of persuasion. How do we explain this phenomenon, at once frequent and mysterious, which consists in bringing someone else, with-out apparent force, to think something he previously was not, 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notyet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 thinking? Rhetoric was invented to answer this question.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Funda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-mentally, it looks to understand, produce, and regulate persuasion.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MLA 9th Edition (Modern Language Assoc.)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Laurent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Pernot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 Rhetoric in Antiquity. Catholic University of America Press, 2005.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APA 7th Edition (American Psychological Assoc.)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Laurent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Pernot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 (2005). Rhetoric in Antiquity. Catholic University of America Press.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135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https://www.youtube.com/watch?v=tUnhijtzsuA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1411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Fouten</a:t>
            </a:r>
            <a:r>
              <a:rPr lang="en-US" dirty="0"/>
              <a:t> in het </a:t>
            </a:r>
            <a:r>
              <a:rPr lang="en-US" dirty="0" err="1"/>
              <a:t>Latijn</a:t>
            </a:r>
            <a:r>
              <a:rPr lang="en-US" dirty="0"/>
              <a:t>: </a:t>
            </a:r>
            <a:r>
              <a:rPr lang="en-US" dirty="0" err="1"/>
              <a:t>Factionem</a:t>
            </a:r>
            <a:r>
              <a:rPr lang="en-US" dirty="0"/>
              <a:t> </a:t>
            </a:r>
            <a:r>
              <a:rPr lang="en-US" dirty="0" err="1"/>
              <a:t>cartellum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Factionum</a:t>
            </a:r>
            <a:r>
              <a:rPr lang="en-US" dirty="0">
                <a:sym typeface="Wingdings" panose="05000000000000000000" pitchFamily="2" charset="2"/>
              </a:rPr>
              <a:t> ??? (</a:t>
            </a:r>
            <a:r>
              <a:rPr lang="en-US" dirty="0" err="1">
                <a:sym typeface="Wingdings" panose="05000000000000000000" pitchFamily="2" charset="2"/>
              </a:rPr>
              <a:t>cartellum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verzinsel</a:t>
            </a:r>
            <a:r>
              <a:rPr lang="en-US" dirty="0">
                <a:sym typeface="Wingdings" panose="05000000000000000000" pitchFamily="2" charset="2"/>
              </a:rPr>
              <a:t> van B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betekent</a:t>
            </a:r>
            <a:r>
              <a:rPr lang="en-US" dirty="0">
                <a:sym typeface="Wingdings" panose="05000000000000000000" pitchFamily="2" charset="2"/>
              </a:rPr>
              <a:t> ‘</a:t>
            </a:r>
            <a:r>
              <a:rPr lang="en-US" dirty="0" err="1">
                <a:sym typeface="Wingdings" panose="05000000000000000000" pitchFamily="2" charset="2"/>
              </a:rPr>
              <a:t>kaart</a:t>
            </a:r>
            <a:r>
              <a:rPr lang="en-US" dirty="0">
                <a:sym typeface="Wingdings" panose="05000000000000000000" pitchFamily="2" charset="2"/>
              </a:rPr>
              <a:t>’), officiorum machina  machina </a:t>
            </a:r>
            <a:r>
              <a:rPr lang="en-US" dirty="0" err="1">
                <a:sym typeface="Wingdings" panose="05000000000000000000" pitchFamily="2" charset="2"/>
              </a:rPr>
              <a:t>betekent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hijs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 err="1">
                <a:sym typeface="Wingdings" panose="05000000000000000000" pitchFamily="2" charset="2"/>
              </a:rPr>
              <a:t>kraan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geen</a:t>
            </a:r>
            <a:r>
              <a:rPr lang="en-US" dirty="0">
                <a:sym typeface="Wingdings" panose="05000000000000000000" pitchFamily="2" charset="2"/>
              </a:rPr>
              <a:t> carrousel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officiorum </a:t>
            </a:r>
            <a:r>
              <a:rPr lang="en-US" dirty="0" err="1">
                <a:sym typeface="Wingdings" panose="05000000000000000000" pitchFamily="2" charset="2"/>
              </a:rPr>
              <a:t>heeft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positieve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connotatie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nobele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verplichtingen</a:t>
            </a:r>
            <a:r>
              <a:rPr lang="en-US" dirty="0">
                <a:sym typeface="Wingdings" panose="05000000000000000000" pitchFamily="2" charset="2"/>
              </a:rPr>
              <a:t>), </a:t>
            </a:r>
            <a:r>
              <a:rPr lang="en-US" dirty="0" err="1">
                <a:sym typeface="Wingdings" panose="05000000000000000000" pitchFamily="2" charset="2"/>
              </a:rPr>
              <a:t>abuditur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abutetur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ressurectionis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betekent</a:t>
            </a:r>
            <a:r>
              <a:rPr lang="en-US" dirty="0">
                <a:sym typeface="Wingdings" panose="05000000000000000000" pitchFamily="2" charset="2"/>
              </a:rPr>
              <a:t> ‘</a:t>
            </a:r>
            <a:r>
              <a:rPr lang="en-US" dirty="0" err="1">
                <a:sym typeface="Wingdings" panose="05000000000000000000" pitchFamily="2" charset="2"/>
              </a:rPr>
              <a:t>wederopstanding</a:t>
            </a:r>
            <a:r>
              <a:rPr lang="en-US" dirty="0">
                <a:sym typeface="Wingdings" panose="05000000000000000000" pitchFamily="2" charset="2"/>
              </a:rPr>
              <a:t>’ (van Christus)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geen</a:t>
            </a:r>
            <a:r>
              <a:rPr lang="en-US" dirty="0">
                <a:sym typeface="Wingdings" panose="05000000000000000000" pitchFamily="2" charset="2"/>
              </a:rPr>
              <a:t> renaissance.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15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E71A-122B-DB86-1A39-4EF5F346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D921E-9570-E142-67F1-1A0D94E43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9288D-688E-36CF-166A-65E5AC3D4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 studenten gemaakt, 100% goed! (Over het algemeen de drogredenen goed gemaakt)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06D85-2D22-7730-CCF1-EBA758606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866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66EF5-AB6C-1BEE-0EEF-FF3F0857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664E8-4A5D-EE8C-457E-942D1E4E8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2E41A-89B7-5C11-1350-2A437310D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17%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…</a:t>
            </a:r>
          </a:p>
          <a:p>
            <a:r>
              <a:rPr lang="en-US" dirty="0"/>
              <a:t>9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A</a:t>
            </a:r>
          </a:p>
          <a:p>
            <a:r>
              <a:rPr lang="en-US" dirty="0"/>
              <a:t>9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B</a:t>
            </a:r>
          </a:p>
          <a:p>
            <a:r>
              <a:rPr lang="en-US" dirty="0"/>
              <a:t>4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C</a:t>
            </a:r>
          </a:p>
          <a:p>
            <a:r>
              <a:rPr lang="en-US" dirty="0"/>
              <a:t>2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D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1ACA-992D-A1A6-B6BD-14A34400E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328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17%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…</a:t>
            </a:r>
          </a:p>
          <a:p>
            <a:r>
              <a:rPr lang="en-US" dirty="0"/>
              <a:t>9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A</a:t>
            </a:r>
          </a:p>
          <a:p>
            <a:r>
              <a:rPr lang="en-US" dirty="0"/>
              <a:t>9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B</a:t>
            </a:r>
          </a:p>
          <a:p>
            <a:r>
              <a:rPr lang="en-US" dirty="0"/>
              <a:t>4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C</a:t>
            </a:r>
          </a:p>
          <a:p>
            <a:r>
              <a:rPr lang="en-US" dirty="0"/>
              <a:t>2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81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E77E-B95F-03CE-FC5A-BCA80CE6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D376B-C8F4-5F7A-1227-E98F496FA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08A67-B304-5701-7803-499851F2C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31% goed gemaakt…  Definitievraag, </a:t>
            </a:r>
            <a:r>
              <a:rPr lang="nl-NL" dirty="0" err="1"/>
              <a:t>argh</a:t>
            </a:r>
            <a:r>
              <a:rPr lang="nl-NL" dirty="0"/>
              <a:t>!!</a:t>
            </a:r>
          </a:p>
          <a:p>
            <a:endParaRPr lang="nl-NL" dirty="0"/>
          </a:p>
          <a:p>
            <a:r>
              <a:rPr lang="nl-NL" dirty="0"/>
              <a:t>9 studenten hadden A</a:t>
            </a:r>
          </a:p>
          <a:p>
            <a:r>
              <a:rPr lang="nl-NL" dirty="0"/>
              <a:t>4 studenten hadden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BA46-7089-FA65-684D-0AD95C600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69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C7D0A-4888-BA7D-EEC2-F30327297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8F0AE-198E-8A0B-6DAC-63A9024AB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C8123-B808-A030-AF32-427418EEC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31% goed gemaakt…  Definitievraag, </a:t>
            </a:r>
            <a:r>
              <a:rPr lang="nl-NL" dirty="0" err="1"/>
              <a:t>argh</a:t>
            </a:r>
            <a:r>
              <a:rPr lang="nl-NL" dirty="0"/>
              <a:t>!!</a:t>
            </a:r>
          </a:p>
          <a:p>
            <a:endParaRPr lang="nl-NL" dirty="0"/>
          </a:p>
          <a:p>
            <a:r>
              <a:rPr lang="nl-NL" dirty="0"/>
              <a:t>9 studenten hadden A</a:t>
            </a:r>
          </a:p>
          <a:p>
            <a:r>
              <a:rPr lang="nl-NL" dirty="0"/>
              <a:t>4 studenten hadden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1B0E9-CEA7-22DF-B587-4C0A98E4D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83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81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7875-D0C3-E0F4-3F05-ECE6D1CC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D9A68-8AFA-6D72-2E58-2388E6782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CE8B0-175C-7D4B-62E2-8A285405B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27D32-C0CE-3611-39B5-1C8426315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702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Titel van de presentatie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Subtitel presentatie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endParaRPr lang="nl-NL" noProof="0" dirty="0"/>
          </a:p>
        </p:txBody>
      </p:sp>
      <p:pic>
        <p:nvPicPr>
          <p:cNvPr id="9" name="Picture 71" descr="Logo-UniversiteitLeiden-CMYK_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8" y="5051754"/>
            <a:ext cx="2358752" cy="10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9" y="6543376"/>
            <a:ext cx="28462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grafiek in te voegen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video in te voegen</a:t>
            </a:r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afsluiting</a:t>
            </a:r>
          </a:p>
        </p:txBody>
      </p:sp>
      <p:pic>
        <p:nvPicPr>
          <p:cNvPr id="7" name="Picture 71" descr="Logo-UniversiteitLeiden-CMYK_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8" y="5051754"/>
            <a:ext cx="2358752" cy="10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9" y="6543376"/>
            <a:ext cx="28462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nl-NL" noProof="0" dirty="0"/>
              <a:t>Opsomming</a:t>
            </a:r>
          </a:p>
          <a:p>
            <a:pPr lvl="1"/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Kopje wit</a:t>
            </a:r>
          </a:p>
          <a:p>
            <a:pPr lvl="4"/>
            <a:r>
              <a:rPr lang="nl-NL" noProof="0" dirty="0"/>
              <a:t>Kopje geel</a:t>
            </a:r>
          </a:p>
          <a:p>
            <a:pPr lvl="5"/>
            <a:r>
              <a:rPr lang="nl-NL" noProof="0" dirty="0"/>
              <a:t>Opsomming</a:t>
            </a:r>
          </a:p>
          <a:p>
            <a:pPr lvl="6"/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sz="1349" noProof="0" dirty="0"/>
              <a:t>Leestekst</a:t>
            </a:r>
          </a:p>
          <a:p>
            <a:pPr lvl="8"/>
            <a:r>
              <a:rPr lang="nl-NL" noProof="0" dirty="0"/>
              <a:t>Kopje wit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noProof="0" dirty="0"/>
              <a:t>Klik hier om een</a:t>
            </a:r>
            <a:br>
              <a:rPr lang="nl-NL" noProof="0" dirty="0"/>
            </a:br>
            <a:r>
              <a:rPr lang="nl-NL" noProof="0" dirty="0"/>
              <a:t>afbeelding in te voegen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8pPr>
              <a:defRPr sz="1600"/>
            </a:lvl8pPr>
          </a:lstStyle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Kopje donker blauw</a:t>
            </a:r>
          </a:p>
          <a:p>
            <a:pPr lvl="4"/>
            <a:r>
              <a:rPr lang="nl-NL" noProof="0" dirty="0"/>
              <a:t>Kopje licht blauw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sz="1349" noProof="0" dirty="0"/>
              <a:t>Leestekst</a:t>
            </a:r>
          </a:p>
          <a:p>
            <a:pPr lvl="8"/>
            <a:r>
              <a:rPr lang="nl-NL" noProof="0" dirty="0"/>
              <a:t>Kopje donker blauw</a:t>
            </a: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Kopje donker blauw</a:t>
            </a:r>
          </a:p>
          <a:p>
            <a:pPr lvl="4"/>
            <a:r>
              <a:rPr lang="nl-NL" noProof="0" dirty="0"/>
              <a:t>Kopje licht blauw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sz="1349" noProof="0" dirty="0"/>
              <a:t>Leestekst</a:t>
            </a:r>
          </a:p>
          <a:p>
            <a:pPr lvl="8"/>
            <a:r>
              <a:rPr lang="nl-NL" noProof="0" dirty="0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noProof="0" dirty="0"/>
              <a:t>Klik hier om een</a:t>
            </a:r>
            <a:br>
              <a:rPr lang="nl-NL" noProof="0" dirty="0"/>
            </a:br>
            <a:r>
              <a:rPr lang="nl-NL" noProof="0" dirty="0"/>
              <a:t>afbeelding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Kopje donker blauw</a:t>
            </a:r>
          </a:p>
          <a:p>
            <a:pPr lvl="4"/>
            <a:r>
              <a:rPr lang="nl-NL" dirty="0"/>
              <a:t>Kopje licht blauw</a:t>
            </a:r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sz="1349" dirty="0"/>
              <a:t>Leestekst</a:t>
            </a:r>
          </a:p>
          <a:p>
            <a:pPr lvl="8"/>
            <a:r>
              <a:rPr lang="nl-NL" dirty="0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Kopje donker blauw</a:t>
            </a:r>
          </a:p>
          <a:p>
            <a:pPr lvl="4"/>
            <a:r>
              <a:rPr lang="nl-NL" dirty="0"/>
              <a:t>Kopje licht blauw</a:t>
            </a:r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sz="1349" dirty="0"/>
              <a:t>Leestekst</a:t>
            </a:r>
          </a:p>
          <a:p>
            <a:pPr lvl="8"/>
            <a:r>
              <a:rPr lang="nl-NL" dirty="0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Kopje donker blauw</a:t>
            </a:r>
          </a:p>
          <a:p>
            <a:pPr lvl="4"/>
            <a:r>
              <a:rPr lang="nl-NL" dirty="0"/>
              <a:t>Kopje licht blauw</a:t>
            </a:r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sz="1349" dirty="0"/>
              <a:t>Leestekst</a:t>
            </a:r>
          </a:p>
          <a:p>
            <a:pPr lvl="8"/>
            <a:r>
              <a:rPr lang="nl-NL" dirty="0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Kopje donker blauw</a:t>
            </a:r>
          </a:p>
          <a:p>
            <a:pPr lvl="4"/>
            <a:r>
              <a:rPr lang="nl-NL" dirty="0"/>
              <a:t>Kopje licht blauw</a:t>
            </a:r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sz="1349" dirty="0"/>
              <a:t>Leestekst</a:t>
            </a:r>
          </a:p>
          <a:p>
            <a:pPr lvl="8"/>
            <a:r>
              <a:rPr lang="nl-NL" dirty="0"/>
              <a:t>Kopje donker blauw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nl-NL" dirty="0"/>
              <a:t>Klik hier om een</a:t>
            </a:r>
            <a:br>
              <a:rPr lang="nl-NL" dirty="0"/>
            </a:br>
            <a:r>
              <a:rPr lang="nl-NL" dirty="0"/>
              <a:t>afbeelding in te voegen</a:t>
            </a:r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3" y="6543376"/>
            <a:ext cx="465750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noProof="0" dirty="0" err="1"/>
              <a:t>Bullet</a:t>
            </a:r>
            <a:endParaRPr lang="nl-NL" noProof="0" dirty="0"/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Kopje donker blauw</a:t>
            </a:r>
          </a:p>
          <a:p>
            <a:pPr lvl="4"/>
            <a:r>
              <a:rPr lang="nl-NL" noProof="0" dirty="0"/>
              <a:t>Kopje licht blauw</a:t>
            </a:r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sz="1349" noProof="0" dirty="0"/>
              <a:t>Leestekst</a:t>
            </a:r>
          </a:p>
          <a:p>
            <a:pPr lvl="8"/>
            <a:r>
              <a:rPr lang="nl-NL" noProof="0" dirty="0"/>
              <a:t>Kopje donker blauw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nl-NL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664" y="6453336"/>
            <a:ext cx="381346" cy="4046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nl-NL" sz="1200" b="1" smtClean="0">
                <a:solidFill>
                  <a:schemeClr val="bg1"/>
                </a:solidFill>
              </a:defRPr>
            </a:lvl1pPr>
          </a:lstStyle>
          <a:p>
            <a:fld id="{21272068-81DC-4C45-9305-5AD5E2019168}" type="slidenum">
              <a:rPr lang="nl-NL" noProof="0" smtClean="0"/>
              <a:pPr/>
              <a:t>‹#›</a:t>
            </a:fld>
            <a:endParaRPr lang="nl-NL" noProof="0" dirty="0"/>
          </a:p>
        </p:txBody>
      </p:sp>
      <p:sp>
        <p:nvSpPr>
          <p:cNvPr id="14" name="Tijdelijke aanduiding voor dianummer 5"/>
          <p:cNvSpPr txBox="1">
            <a:spLocks/>
          </p:cNvSpPr>
          <p:nvPr userDrawn="1"/>
        </p:nvSpPr>
        <p:spPr>
          <a:xfrm>
            <a:off x="6681815" y="6453337"/>
            <a:ext cx="2057519" cy="416127"/>
          </a:xfrm>
          <a:prstGeom prst="rect">
            <a:avLst/>
          </a:prstGeom>
        </p:spPr>
        <p:txBody>
          <a:bodyPr vert="horz" lIns="68544" tIns="34272" rIns="68544" bIns="34272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0D95B-2DCA-4A8C-818D-5010775FDD58}" type="slidenum">
              <a:rPr lang="nl-NL" sz="1100" noProof="0" smtClean="0">
                <a:solidFill>
                  <a:schemeClr val="bg1"/>
                </a:solidFill>
              </a:rPr>
              <a:pPr/>
              <a:t>‹#›</a:t>
            </a:fld>
            <a:endParaRPr lang="nl-NL" sz="900" noProof="0" dirty="0">
              <a:solidFill>
                <a:schemeClr val="bg1"/>
              </a:solidFill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nl.wikipedia.org/wiki/Afbeelding:CiceroBust.jpg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Unhijtzsu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3548" y="1031576"/>
            <a:ext cx="8136904" cy="2037383"/>
          </a:xfrm>
        </p:spPr>
        <p:txBody>
          <a:bodyPr/>
          <a:lstStyle/>
          <a:p>
            <a:pPr algn="ctr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Argumenteren en Overtuigen</a:t>
            </a:r>
            <a:b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b="0" dirty="0">
                <a:latin typeface="Calibri" panose="020F0502020204030204" pitchFamily="34" charset="0"/>
                <a:cs typeface="Calibri" panose="020F0502020204030204" pitchFamily="34" charset="0"/>
              </a:rPr>
              <a:t>College 7: Inleiding (klassieke) retorica</a:t>
            </a:r>
            <a:endParaRPr lang="nl-NL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503548" y="3934610"/>
            <a:ext cx="8316924" cy="393700"/>
          </a:xfrm>
        </p:spPr>
        <p:txBody>
          <a:bodyPr>
            <a:normAutofit/>
          </a:bodyPr>
          <a:lstStyle/>
          <a:p>
            <a:r>
              <a:rPr lang="nl-NL" dirty="0"/>
              <a:t>Mila van Nieuwenhuizen (m.van.nieuwenhuizen@hum.leidenuniv.nl)</a:t>
            </a: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FC43A-48B9-912D-2110-48BA4CB95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692696"/>
            <a:ext cx="8334670" cy="535597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Deze maaltijd is ongetwijfeld met veel zorg bereid	      	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Standpunt</a:t>
            </a:r>
          </a:p>
          <a:p>
            <a:pPr marL="0" indent="0">
              <a:buNone/>
            </a:pPr>
            <a:r>
              <a:rPr lang="nl-NL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het smaakt allemaal geweldig				 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</a:t>
            </a:r>
          </a:p>
          <a:p>
            <a:pPr marL="0" indent="0">
              <a:buNone/>
            </a:pPr>
            <a:r>
              <a:rPr lang="nl-NL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als eten met veel zorg wordt klaargemaakt, dan	  	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Brugargument</a:t>
            </a:r>
            <a:b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proef je dat ook echt.</a:t>
            </a: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 [p: eten met zorg bereid], dan [q: eten smaakt goed]. 	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Majorpremisse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[q: eten smaakt goed]						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Minorpremisse</a:t>
            </a: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Dus [p: eten met zorg bereid]					 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Conclusie</a:t>
            </a: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58B14E76-1BDA-0CFF-F65A-9EDDE0429919}"/>
              </a:ext>
            </a:extLst>
          </p:cNvPr>
          <p:cNvSpPr/>
          <p:nvPr/>
        </p:nvSpPr>
        <p:spPr>
          <a:xfrm>
            <a:off x="7948163" y="1687116"/>
            <a:ext cx="151317" cy="11521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75984B5-6D72-E2DE-8ACC-1E01DE03B768}"/>
              </a:ext>
            </a:extLst>
          </p:cNvPr>
          <p:cNvSpPr/>
          <p:nvPr/>
        </p:nvSpPr>
        <p:spPr>
          <a:xfrm>
            <a:off x="7948163" y="1255068"/>
            <a:ext cx="427482" cy="201622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8DC0421B-2ECB-29BC-C712-18FB9C488A9B}"/>
              </a:ext>
            </a:extLst>
          </p:cNvPr>
          <p:cNvSpPr/>
          <p:nvPr/>
        </p:nvSpPr>
        <p:spPr>
          <a:xfrm>
            <a:off x="7948163" y="809328"/>
            <a:ext cx="720080" cy="290770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430773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B1FAD-24F1-3F1F-F57F-BA6413B2B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84136-B7D1-6902-B66D-EC948AE20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692696"/>
            <a:ext cx="8334670" cy="5355976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Deze maaltijd is ongetwijfeld met veel zorg bereid	      	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Standpunt</a:t>
            </a:r>
          </a:p>
          <a:p>
            <a:pPr marL="0" indent="0">
              <a:buNone/>
            </a:pPr>
            <a:r>
              <a:rPr lang="nl-NL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het smaakt allemaal geweldig				 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</a:t>
            </a:r>
          </a:p>
          <a:p>
            <a:pPr marL="0" indent="0">
              <a:buNone/>
            </a:pPr>
            <a:r>
              <a:rPr lang="nl-NL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als eten met veel zorg wordt klaargemaakt, dan	  	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Brugargument</a:t>
            </a:r>
            <a:b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proef je dat ook echt.</a:t>
            </a: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 [p: eten met zorg bereid] dan [q: eten smaakt goed]. 	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Majorpremisse</a:t>
            </a: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[q: eten smaakt goed]						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Minorpremisse</a:t>
            </a:r>
          </a:p>
          <a:p>
            <a:pPr marL="0" indent="0">
              <a:buNone/>
            </a:pPr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Dus [p: eten met zorg bereid]					         </a:t>
            </a:r>
            <a:r>
              <a:rPr lang="nl-NL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Conclusie</a:t>
            </a: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[q] dus [p]??   </a:t>
            </a:r>
            <a:r>
              <a:rPr lang="nl-NL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Drogreden: bevestiging van de consequent</a:t>
            </a:r>
          </a:p>
          <a:p>
            <a:pPr marL="0" indent="0">
              <a:buNone/>
            </a:pPr>
            <a:r>
              <a:rPr lang="nl-NL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(voor meer uitleg: zie p. 121)</a:t>
            </a:r>
            <a:endParaRPr lang="nl-NL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nl-NL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ABAE7CD0-D519-330D-1096-A56F95AE57BE}"/>
              </a:ext>
            </a:extLst>
          </p:cNvPr>
          <p:cNvSpPr/>
          <p:nvPr/>
        </p:nvSpPr>
        <p:spPr>
          <a:xfrm>
            <a:off x="7948163" y="1687116"/>
            <a:ext cx="151317" cy="11521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E81F1FCD-11FD-1858-76C9-78F34846D7AB}"/>
              </a:ext>
            </a:extLst>
          </p:cNvPr>
          <p:cNvSpPr/>
          <p:nvPr/>
        </p:nvSpPr>
        <p:spPr>
          <a:xfrm>
            <a:off x="7948163" y="1255068"/>
            <a:ext cx="427482" cy="201622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AF4B971E-A840-358F-5A51-AE0C7D4C8A86}"/>
              </a:ext>
            </a:extLst>
          </p:cNvPr>
          <p:cNvSpPr/>
          <p:nvPr/>
        </p:nvSpPr>
        <p:spPr>
          <a:xfrm>
            <a:off x="7948163" y="809328"/>
            <a:ext cx="720080" cy="290770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6184994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8AC4-7A71-D073-FB39-F831D929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4CE8F-187C-FED2-4B92-4D466D6F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1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39FBAB0-5EFB-E04C-4803-4C53D1DE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De argumentatie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Deze maaltijd is ongetwijfeld met veel zorg bereid, want het smaakt allemaal geweldig en als eten met veel zorg wordt klaargemaakt, dan proef je dat ook echt. 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bevat een 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	modus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ponens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	modus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tollens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	drogreden van de ontkenning van het antecedent.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(D)	drogreden van de bevestiging van de consequent</a:t>
            </a:r>
          </a:p>
        </p:txBody>
      </p:sp>
    </p:spTree>
    <p:extLst>
      <p:ext uri="{BB962C8B-B14F-4D97-AF65-F5344CB8AC3E}">
        <p14:creationId xmlns:p14="http://schemas.microsoft.com/office/powerpoint/2010/main" val="19161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93C5-D759-77E4-42B1-A377EDA7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563E3-2EEC-2C4A-97A7-A597BA3C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4F0FD80-8855-1444-EC1B-F5BF448B9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Welk van de onderstaande tekstjes bevat een verzwegen standpunt?					</a:t>
            </a:r>
            <a:endParaRPr kumimoji="0" lang="nl-NL" altLang="nl-NL" sz="1600" b="0" i="0" u="none" strike="noStrike" kern="0" cap="none" spc="0" normalizeH="0" baseline="0" noProof="0" dirty="0">
              <a:ln>
                <a:noFill/>
              </a:ln>
              <a:solidFill>
                <a:srgbClr val="0C2577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(A)	Rick wil graag een nieuwe fiets kopen, en wie een 	nieuwe fiets wil kan het beste een Gazelle nemen.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(B)	Rick wil een nieuwe fiets kopen, want zijn huidige fiets 	trapt zo zwaar.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(C)	Rick wil een nieuwe fiets kopen. Laten we hem daarom 	vertellen over die winkel waar Lies laatst een fiets heeft 	gekocht.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nl-NL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</a:rPr>
              <a:t>(D)	Rick wil een nieuwe fiets kopen, dus is hij vast online aan 	het rondkijken.</a:t>
            </a:r>
          </a:p>
        </p:txBody>
      </p:sp>
    </p:spTree>
    <p:extLst>
      <p:ext uri="{BB962C8B-B14F-4D97-AF65-F5344CB8AC3E}">
        <p14:creationId xmlns:p14="http://schemas.microsoft.com/office/powerpoint/2010/main" val="17981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507E-1AC8-A80B-52BC-C758ACB3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E8866697-0F7D-30FD-364E-A546A803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Welk van de onderstaande tekstjes bevat een verzwegen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standpunt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?						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	Rick wil graag een nieuwe fiets kopen,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wie een nieuwe 	fiets wil kan het beste een Gazelle nemen.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	Rick wil een nieuwe fiets kopen,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want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zijn huidige fiets 	trapt zo zwaar.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	Rick wil een nieuwe fiets kopen. Laten we hem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daarom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	vertellen over die winkel waar Lies laatst een fiets heeft 	gekocht.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	Rick wil een nieuwe fiets kopen,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dus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is hij vast online aan 	het rondkijken.</a:t>
            </a:r>
          </a:p>
        </p:txBody>
      </p:sp>
    </p:spTree>
    <p:extLst>
      <p:ext uri="{BB962C8B-B14F-4D97-AF65-F5344CB8AC3E}">
        <p14:creationId xmlns:p14="http://schemas.microsoft.com/office/powerpoint/2010/main" val="246925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1501-85C0-0457-5B2C-ED131E846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0FFA35-90C4-73F1-125E-465F4B61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8C47EDE-2C0E-0BB4-0480-202E90C6F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Welk van de onderstaande tekstjes bevat een verzwegen standpunt?					</a:t>
            </a:r>
            <a:endParaRPr lang="nl-NL" altLang="nl-NL" sz="1600" kern="0" dirty="0">
              <a:solidFill>
                <a:schemeClr val="bg2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(A)	Rick wil graag een nieuwe fiets kopen, en wie een 	nieuwe fiets wil kan het beste een Gazelle nemen.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	Rick wil een nieuwe fiets kopen, want zijn huidige fiets 	trapt zo zwaar.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	Rick wil een nieuwe fiets kopen. Laten we hem daarom 	vertellen over die winkel waar Lies laatst een fiets heeft 	gekocht.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	Rick wil een nieuwe fiets kopen, dus is hij vast online aan 	het rondkijken.</a:t>
            </a:r>
          </a:p>
        </p:txBody>
      </p:sp>
    </p:spTree>
    <p:extLst>
      <p:ext uri="{BB962C8B-B14F-4D97-AF65-F5344CB8AC3E}">
        <p14:creationId xmlns:p14="http://schemas.microsoft.com/office/powerpoint/2010/main" val="12569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3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1124744"/>
            <a:ext cx="852221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Wat is het verzwegen argument van het volgende betoogje (in een onbepaalde context): 					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Mark kan goed koken, want hij heeft een koksopleiding gedaan.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Als Mark goed kan koken, dan heeft hij een koksopleiding gedaan.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Alle mensen die een koksopleiding hebben gedaan, kunnen goed koken.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Mensen die een koksopleiding gedaan hebben, kunnen doorgaans goed koken.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Mark is kok.</a:t>
            </a:r>
          </a:p>
        </p:txBody>
      </p:sp>
    </p:spTree>
    <p:extLst>
      <p:ext uri="{BB962C8B-B14F-4D97-AF65-F5344CB8AC3E}">
        <p14:creationId xmlns:p14="http://schemas.microsoft.com/office/powerpoint/2010/main" val="26673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4EF2-72E2-AD7C-E256-C1C75E30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B49590AA-7274-3300-578E-2C04DCF1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1124744"/>
            <a:ext cx="852221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Standpunt: 	   1	Mark kan goed koken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Argument: 	  1.1	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Want 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hij heeft een koksopleiding gedaan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Brugargument: (‘1.1	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En 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…)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3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Wat is het verzwegen argument van het volgende betoogje (in een onbepaalde context):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Mark kan goed koken, want hij heeft een koksopleiding gedaan.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Als Mark goed kan koken, dan heeft hij een koksopleiding gedaan.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Alle mensen die een koksopleiding hebben gedaan, kunnen goed koken.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(C) Mensen die een koksopleiding gedaan hebben, kunnen doorgaans goed koken.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Mark is kok.</a:t>
            </a:r>
          </a:p>
        </p:txBody>
      </p:sp>
    </p:spTree>
    <p:extLst>
      <p:ext uri="{BB962C8B-B14F-4D97-AF65-F5344CB8AC3E}">
        <p14:creationId xmlns:p14="http://schemas.microsoft.com/office/powerpoint/2010/main" val="42166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4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1124744"/>
            <a:ext cx="852221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Op welk type kritiek anticipeert het tweede argument (‘hij had eindelijk zijn rijbewijs gehaald’) in onderstaande argumentatie?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 na jaren proberen had hij eindelijk zijn rijbewijs gehaald.  </a:t>
            </a:r>
          </a:p>
          <a:p>
            <a:pPr algn="l" eaLnBrk="1" hangingPunct="1">
              <a:lnSpc>
                <a:spcPct val="130000"/>
              </a:lnSpc>
            </a:pPr>
            <a:endParaRPr lang="nl-NL" altLang="nl-NL" sz="8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Kritiek op de inhoud van het vorige argument.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Kritiek op de verdedigingslijn die in het vorige nevenschikkende argument naar voren is gebracht.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Kritiek op de rechtvaardigingskracht van het vorige argument.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Kritiek op de inhoud van het standpunt. </a:t>
            </a:r>
          </a:p>
        </p:txBody>
      </p:sp>
    </p:spTree>
    <p:extLst>
      <p:ext uri="{BB962C8B-B14F-4D97-AF65-F5344CB8AC3E}">
        <p14:creationId xmlns:p14="http://schemas.microsoft.com/office/powerpoint/2010/main" val="16583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Vandaag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24" y="1196753"/>
            <a:ext cx="827179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nl-NL" altLang="nl-NL" sz="3200" kern="0" dirty="0">
                <a:solidFill>
                  <a:schemeClr val="tx1"/>
                </a:solidFill>
                <a:latin typeface="Calibri" panose="020F0502020204030204" pitchFamily="34" charset="0"/>
              </a:rPr>
              <a:t>Bespreking tentamen</a:t>
            </a:r>
          </a:p>
          <a:p>
            <a:pPr marL="342900" indent="-342900" algn="l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nl-NL" altLang="nl-NL" sz="3200" kern="0" dirty="0">
                <a:solidFill>
                  <a:schemeClr val="tx1"/>
                </a:solidFill>
                <a:latin typeface="Calibri" panose="020F0502020204030204" pitchFamily="34" charset="0"/>
              </a:rPr>
              <a:t>Inleiding retorica</a:t>
            </a:r>
          </a:p>
        </p:txBody>
      </p:sp>
    </p:spTree>
    <p:extLst>
      <p:ext uri="{BB962C8B-B14F-4D97-AF65-F5344CB8AC3E}">
        <p14:creationId xmlns:p14="http://schemas.microsoft.com/office/powerpoint/2010/main" val="245710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77B39-F730-BB28-4C9D-CBF83E1B2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1252836"/>
            <a:ext cx="8334670" cy="4795836"/>
          </a:xfrm>
        </p:spPr>
        <p:txBody>
          <a:bodyPr/>
          <a:lstStyle/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</a:t>
            </a:r>
            <a:b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na jaren proberen had hij eindelijk zijn rijbewijs gehaald.</a:t>
            </a:r>
          </a:p>
          <a:p>
            <a:pPr marL="0" indent="0">
              <a:buNone/>
            </a:pPr>
            <a:endParaRPr lang="nl-NL" altLang="nl-NL" i="1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 </a:t>
            </a:r>
          </a:p>
          <a:p>
            <a:pPr marL="0" indent="0">
              <a:buNone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7069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897D-7E06-CC30-3393-F3B1E799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B76E8-9032-2B1D-53E6-140CEC92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404664"/>
            <a:ext cx="8334670" cy="5499992"/>
          </a:xfrm>
        </p:spPr>
        <p:txBody>
          <a:bodyPr/>
          <a:lstStyle/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</a:t>
            </a:r>
            <a:b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na jaren proberen had hij eindelijk zijn rijbewijs gehaald.</a:t>
            </a:r>
          </a:p>
          <a:p>
            <a:pPr marL="0" indent="0">
              <a:buNone/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Ik wil taart uitdelen.</a:t>
            </a:r>
          </a:p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1.1 …</a:t>
            </a:r>
            <a:endParaRPr lang="nl-NL" altLang="nl-NL" i="1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 </a:t>
            </a:r>
          </a:p>
          <a:p>
            <a:pPr marL="0" indent="0">
              <a:buNone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7688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1B610-895D-C4EE-4A9C-738F6121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72B23-2E59-1B7B-D2D1-7A9099460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404664"/>
            <a:ext cx="8334670" cy="5499992"/>
          </a:xfrm>
        </p:spPr>
        <p:txBody>
          <a:bodyPr/>
          <a:lstStyle/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</a:t>
            </a:r>
            <a:b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na jaren proberen had hij eindelijk zijn rijbewijs gehaald.</a:t>
            </a:r>
          </a:p>
          <a:p>
            <a:pPr marL="0" indent="0">
              <a:buNone/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Ik wil taart uitdelen</a:t>
            </a:r>
          </a:p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1.1 Ik heb echt iets te vieren</a:t>
            </a:r>
          </a:p>
          <a:p>
            <a:pPr marL="0" indent="0">
              <a:buNone/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….</a:t>
            </a:r>
            <a:endParaRPr lang="nl-NL" altLang="nl-NL" i="1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 </a:t>
            </a:r>
          </a:p>
          <a:p>
            <a:pPr marL="0" indent="0">
              <a:buNone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14345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625C8-2EB5-F39B-A340-372274572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C8C1C-7C35-5E56-42D6-AF3198C5E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404664"/>
            <a:ext cx="8334670" cy="5499992"/>
          </a:xfrm>
        </p:spPr>
        <p:txBody>
          <a:bodyPr/>
          <a:lstStyle/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</a:t>
            </a:r>
            <a:b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na jaren proberen had hij eindelijk zijn rijbewijs gehaald.</a:t>
            </a:r>
          </a:p>
          <a:p>
            <a:pPr marL="0" indent="0">
              <a:buNone/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Ik wil taart uitdelen</a:t>
            </a:r>
          </a:p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1.1 Ik heb echt iets te vieren</a:t>
            </a:r>
          </a:p>
          <a:p>
            <a:pPr marL="0" indent="0">
              <a:buNone/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1.1.1 Ik heb na jaren proberen eindelijk mijn rijbewijs gehaald</a:t>
            </a:r>
            <a:endParaRPr lang="nl-NL" altLang="nl-NL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 </a:t>
            </a:r>
          </a:p>
          <a:p>
            <a:pPr marL="0" indent="0">
              <a:buNone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961335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4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1124744"/>
            <a:ext cx="852221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Op welk type kritiek anticipeert het tweede argument (‘hij had eindelijk zijn rijbewijs gehaald’) in onderstaande argumentatie?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Hij wilde taart uitdelen omdat hij écht iets te vieren had: na jaren proberen had hij eindelijk zijn rijbewijs gehaald.  </a:t>
            </a:r>
          </a:p>
          <a:p>
            <a:pPr algn="l" eaLnBrk="1" hangingPunct="1">
              <a:lnSpc>
                <a:spcPct val="130000"/>
              </a:lnSpc>
            </a:pPr>
            <a:endParaRPr lang="nl-NL" altLang="nl-NL" sz="8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(A) Kritiek op de inhoud van het vorige argument.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Kritiek op de verdedigingslijn die in het vorige nevenschikkende argument naar voren is gebracht.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Kritiek op de rechtvaardigingskracht van het vorige argument.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Kritiek op de inhoud van het standpunt. </a:t>
            </a:r>
          </a:p>
        </p:txBody>
      </p:sp>
    </p:spTree>
    <p:extLst>
      <p:ext uri="{BB962C8B-B14F-4D97-AF65-F5344CB8AC3E}">
        <p14:creationId xmlns:p14="http://schemas.microsoft.com/office/powerpoint/2010/main" val="15689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68C1-6AD7-4267-B5AA-C717EBB1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DA085F-261A-3154-7311-C64E3C47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5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5062DEF-0269-85E5-D587-02753366A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59422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Een standpunt is een uitspraak die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nadere toelichting vereist voor de luisteraar.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de aanvaardbaarheid van een andere uitspraak moet aantonen.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in principe al aanvaard wordt door de luisteraar.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in principe nog niet aanvaard wordt door de luisteraar.</a:t>
            </a:r>
          </a:p>
        </p:txBody>
      </p:sp>
    </p:spTree>
    <p:extLst>
      <p:ext uri="{BB962C8B-B14F-4D97-AF65-F5344CB8AC3E}">
        <p14:creationId xmlns:p14="http://schemas.microsoft.com/office/powerpoint/2010/main" val="2637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BB01E-9741-DDC3-E663-170E514C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C8BA5-0F68-37A8-29AB-9D1A3FB0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5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9FD076E-886C-3EA2-FD20-8B2CF031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59422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Een standpunt is een uitspraak die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nadere toelichting vereist voor de luisteraar.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de aanvaardbaarheid van een andere uitspraak moet aantonen.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in principe al aanvaard wordt door de luisteraar.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(D) in principe nog niet aanvaard wordt door de luisteraar.</a:t>
            </a:r>
          </a:p>
        </p:txBody>
      </p:sp>
    </p:spTree>
    <p:extLst>
      <p:ext uri="{BB962C8B-B14F-4D97-AF65-F5344CB8AC3E}">
        <p14:creationId xmlns:p14="http://schemas.microsoft.com/office/powerpoint/2010/main" val="279442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6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59422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/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een deels gemengd en deels niet-gemengd enkelvoudig verschil van mening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(A) heeft het verschil van mening betrekking op één propositie en zijn er ten minste twee protagonisten en drie antagonisten.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(B) heeft het verschil van mening betrekking op één propositie en zijn er ten minste twee protagonisten en één antagonist.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heeft het verschil van mening betrekking op meerdere proposities en zijn er ten minste één protagonist en twee antagonisten.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heeft het verschil van mening betrekking op meerdere proposities en zijn er ten minste twee protagonisten en één antagonist.</a:t>
            </a:r>
          </a:p>
          <a:p>
            <a:pPr algn="l" eaLnBrk="1" hangingPunct="1">
              <a:lnSpc>
                <a:spcPct val="130000"/>
              </a:lnSpc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4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6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65" y="1196752"/>
            <a:ext cx="859422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/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een deels gemengd en deels niet-gemengd enkelvoudig verschil van mening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(A) heeft het verschil van mening betrekking op één propositie en zijn er ten minste twee protagonisten en drie antagonisten.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(B) heeft het verschil van mening betrekking op één propositie en zijn er ten minste twee protagonisten en één antagonist.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heeft het verschil van mening betrekking op meerdere proposities en zijn er ten minste één protagonist en twee antagonisten.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heeft het verschil van mening betrekking op meerdere proposities en zijn er ten minste twee protagonisten en één antagonist.</a:t>
            </a:r>
          </a:p>
          <a:p>
            <a:pPr algn="l" eaLnBrk="1" hangingPunct="1">
              <a:lnSpc>
                <a:spcPct val="130000"/>
              </a:lnSpc>
            </a:pPr>
            <a:endParaRPr lang="nl-NL" alt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3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C886-72C8-5870-0203-671BFFB46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1E01E-067E-90EB-2EB4-53EF57C0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7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1A327F8-4A28-5276-D1EC-AAE7EC3E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de argumentatie 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Bob: Ik vind het schrijnend hoe de vluchtelingen in Griekenland in worden opgevangen. </a:t>
            </a:r>
            <a:r>
              <a:rPr lang="nl-NL" altLang="nl-NL" sz="24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Arzu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: Sinds wanneer is een VVD'er zoals jij zo begaan met asielzoekers en een pleitbezorger voor een ruimhartig asielbeleid? 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is sprake van: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 drogreden van de stroman en een meervoudige vraag.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drogreden van de stroman en een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baculum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 directe variant van het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hominem 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en een meervoudige vraag.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baculum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en een directe variant van het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hominem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7134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8ED1-6429-01A1-AB4C-DC9CE2347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91870-FDFC-3292-F257-F24CC50E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best gemaakte vraag!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A65DCD5-3C63-A264-FCD9-3396E84B3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de argumentatie 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Het kan niet gaan regenen, want we gaan vandaag picknicken 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is sprake van: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 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 ad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misericordiam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pathetische drogreden.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 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ignorantiam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 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consequentiam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9A9C-E91C-093F-3197-CBAD340BE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EC430A-42D3-4BB4-C888-8E580E37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 		7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205C3EF-30EA-1004-E693-01CF278AA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de argumentatie 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Bob: Ik vind het schrijnend hoe de vluchtelingen in Griekenland in worden opgevangen. </a:t>
            </a:r>
            <a:r>
              <a:rPr lang="nl-NL" altLang="nl-NL" sz="24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Arzu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: Sinds wanneer is een VVD'er zoals jij zo begaan met asielzoekers en een pleitbezorger voor een ruimhartig asielbeleid? 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is sprake van: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 drogreden van de stroman en een meervoudige vraag.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drogreden van de stroman en een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baculum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 directe variant van het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hominem 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en een meervoudige vraag.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baculum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 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en een directe variant van het </a:t>
            </a:r>
            <a:r>
              <a:rPr lang="nl-NL" altLang="nl-NL" sz="20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0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hominem</a:t>
            </a: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9865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Bespreking tentamen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24" y="1196753"/>
            <a:ext cx="827179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endParaRPr lang="nl-NL" altLang="nl-NL" sz="3200" kern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CBF821-44A6-4EAD-87A5-8C930989F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5062" r="28738" b="13426"/>
          <a:stretch/>
        </p:blipFill>
        <p:spPr>
          <a:xfrm>
            <a:off x="1071735" y="980728"/>
            <a:ext cx="691276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D65A-78F1-18B5-8B33-2BE9F950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5" y="2348880"/>
            <a:ext cx="8334670" cy="432048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Blok 4: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Retorica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04231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30EF5A-5E94-584F-878A-BF71E3A77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12200" r="29525" b="10801"/>
          <a:stretch/>
        </p:blipFill>
        <p:spPr>
          <a:xfrm>
            <a:off x="1781690" y="245118"/>
            <a:ext cx="5742638" cy="6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9375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05" y="1844824"/>
            <a:ext cx="8271791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nl-NL" altLang="nl-NL" b="1" kern="0" dirty="0">
                <a:solidFill>
                  <a:schemeClr val="tx1"/>
                </a:solidFill>
                <a:latin typeface="Calibri" panose="020F0502020204030204" pitchFamily="34" charset="0"/>
              </a:rPr>
              <a:t>Wat is retorica?</a:t>
            </a:r>
          </a:p>
        </p:txBody>
      </p:sp>
    </p:spTree>
    <p:extLst>
      <p:ext uri="{BB962C8B-B14F-4D97-AF65-F5344CB8AC3E}">
        <p14:creationId xmlns:p14="http://schemas.microsoft.com/office/powerpoint/2010/main" val="72494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21E766A-6BB2-4242-8CD9-21197EEB9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15001" r="28738" b="58400"/>
          <a:stretch/>
        </p:blipFill>
        <p:spPr>
          <a:xfrm rot="21171907">
            <a:off x="-26590" y="157815"/>
            <a:ext cx="5404390" cy="165618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F5FD8B2-4E4B-4316-B2FA-70A2C4B69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1" t="16375" r="31209" b="10942"/>
          <a:stretch/>
        </p:blipFill>
        <p:spPr>
          <a:xfrm>
            <a:off x="3419872" y="955880"/>
            <a:ext cx="5760031" cy="46800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EDF264C-0D14-4ADD-A354-B0A4D53B8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02" r="21651" b="51400"/>
          <a:stretch/>
        </p:blipFill>
        <p:spPr>
          <a:xfrm>
            <a:off x="323528" y="2276872"/>
            <a:ext cx="8338865" cy="141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3601F1-89CE-9D81-845D-D85EE47F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00" r="30313" b="22001"/>
          <a:stretch/>
        </p:blipFill>
        <p:spPr>
          <a:xfrm rot="344092">
            <a:off x="141456" y="3517442"/>
            <a:ext cx="6379747" cy="2595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58FFF-92EC-182F-D3D1-638E5998F5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50" t="29000" r="28738" b="38800"/>
          <a:stretch/>
        </p:blipFill>
        <p:spPr>
          <a:xfrm>
            <a:off x="2693612" y="330615"/>
            <a:ext cx="6069829" cy="2215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D8B5D-4546-6481-7BB5-E0D7DBC4A4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26" t="27600" r="27163" b="13600"/>
          <a:stretch/>
        </p:blipFill>
        <p:spPr>
          <a:xfrm rot="21281039">
            <a:off x="3542446" y="2394239"/>
            <a:ext cx="5418128" cy="36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E54BAC1-2D0E-4C24-8681-4DFB71E00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1" t="30400" r="38975" b="48600"/>
          <a:stretch/>
        </p:blipFill>
        <p:spPr>
          <a:xfrm>
            <a:off x="34957" y="764704"/>
            <a:ext cx="9505056" cy="216024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E15CD88-D7B4-41BC-956F-5A9250DA7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1" t="37400" r="52362" b="45800"/>
          <a:stretch/>
        </p:blipFill>
        <p:spPr>
          <a:xfrm>
            <a:off x="179512" y="3789040"/>
            <a:ext cx="705678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47C364AE-BA03-4F14-B7DA-7050194C230C}"/>
              </a:ext>
            </a:extLst>
          </p:cNvPr>
          <p:cNvSpPr txBox="1"/>
          <p:nvPr/>
        </p:nvSpPr>
        <p:spPr>
          <a:xfrm>
            <a:off x="2411760" y="1700808"/>
            <a:ext cx="6192688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Aristoteles, </a:t>
            </a:r>
            <a:r>
              <a:rPr lang="nl-NL" altLang="nl-NL" sz="2400" b="1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Rhetorica</a:t>
            </a:r>
            <a:r>
              <a:rPr lang="nl-NL" altLang="nl-NL" sz="2400" b="1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1355b</a:t>
            </a:r>
            <a:r>
              <a:rPr lang="nl-NL" altLang="nl-NL" sz="2400" b="1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(c. 330 v.C.)</a:t>
            </a:r>
          </a:p>
          <a:p>
            <a:pPr algn="just" eaLnBrk="1" hangingPunct="1"/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‘Retorica [is] het vermogen met betrekking tot elk onderwerp in te zien wat overtuigingskracht heeft.’</a:t>
            </a:r>
          </a:p>
          <a:p>
            <a:r>
              <a:rPr lang="nl-NL" sz="1400" kern="0" dirty="0">
                <a:latin typeface="Calibri" panose="020F0502020204030204" pitchFamily="34" charset="0"/>
              </a:rPr>
              <a:t>Vertaling Huys (2004)</a:t>
            </a:r>
            <a:endParaRPr lang="nl-NL" sz="1100" dirty="0"/>
          </a:p>
        </p:txBody>
      </p:sp>
      <p:pic>
        <p:nvPicPr>
          <p:cNvPr id="6" name="Picture 10" descr="Aristoteles - Wikipedia">
            <a:extLst>
              <a:ext uri="{FF2B5EF4-FFF2-40B4-BE49-F238E27FC236}">
                <a16:creationId xmlns:a16="http://schemas.microsoft.com/office/drawing/2014/main" id="{0847FA54-9FED-42BA-B3CE-212E34A2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8681" l="1118" r="99118">
                        <a14:foregroundMark x1="29294" y1="62549" x2="8588" y2="63297"/>
                        <a14:foregroundMark x1="8588" y1="63297" x2="1176" y2="67736"/>
                        <a14:foregroundMark x1="69059" y1="62681" x2="81000" y2="62462"/>
                        <a14:foregroundMark x1="81000" y1="62462" x2="99235" y2="68352"/>
                        <a14:foregroundMark x1="5706" y1="69890" x2="9941" y2="82374"/>
                        <a14:foregroundMark x1="9941" y1="82374" x2="87118" y2="94549"/>
                        <a14:foregroundMark x1="87118" y1="94549" x2="88941" y2="71736"/>
                        <a14:foregroundMark x1="3059" y1="77099" x2="5588" y2="85890"/>
                        <a14:foregroundMark x1="5588" y1="85890" x2="14647" y2="94725"/>
                        <a14:foregroundMark x1="14647" y1="94725" x2="37471" y2="97626"/>
                        <a14:foregroundMark x1="37471" y1="97626" x2="61765" y2="96835"/>
                        <a14:foregroundMark x1="61765" y1="96835" x2="93471" y2="98681"/>
                        <a14:foregroundMark x1="59529" y1="50505" x2="59529" y2="50505"/>
                        <a14:foregroundMark x1="30000" y1="16835" x2="42824" y2="11516"/>
                        <a14:foregroundMark x1="46176" y1="10110" x2="56824" y2="9846"/>
                        <a14:foregroundMark x1="56824" y1="9846" x2="63647" y2="12088"/>
                        <a14:foregroundMark x1="34529" y1="13495" x2="44118" y2="11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836712"/>
            <a:ext cx="2184644" cy="292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9FA35710-9CDD-4145-9941-259A88DA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</p:spPr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De definitie van retorica</a:t>
            </a:r>
          </a:p>
        </p:txBody>
      </p:sp>
      <p:pic>
        <p:nvPicPr>
          <p:cNvPr id="13" name="Picture 2" descr="Biography: Quintilian Biography - Profile, Childhood, Personal Life, Major  Works">
            <a:extLst>
              <a:ext uri="{FF2B5EF4-FFF2-40B4-BE49-F238E27FC236}">
                <a16:creationId xmlns:a16="http://schemas.microsoft.com/office/drawing/2014/main" id="{50CC4F9E-1C0D-4692-8930-417FCAAB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85" y="3676682"/>
            <a:ext cx="2276103" cy="269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AA33463-1862-4ADB-B9EE-0DBFA4E34640}"/>
              </a:ext>
            </a:extLst>
          </p:cNvPr>
          <p:cNvSpPr txBox="1"/>
          <p:nvPr/>
        </p:nvSpPr>
        <p:spPr>
          <a:xfrm>
            <a:off x="278592" y="4082296"/>
            <a:ext cx="638164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eaLnBrk="1" hangingPunct="1"/>
            <a:r>
              <a:rPr lang="nl-NL" altLang="nl-NL" sz="2400" b="1" kern="0" dirty="0" err="1">
                <a:latin typeface="Calibri" panose="020F0502020204030204" pitchFamily="34" charset="0"/>
              </a:rPr>
              <a:t>Quintilianus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nl-NL" altLang="nl-NL" sz="2400" b="1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Institutio</a:t>
            </a:r>
            <a:r>
              <a:rPr lang="nl-NL" altLang="nl-NL" sz="2400" b="1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sz="2400" b="1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Oratioria</a:t>
            </a:r>
            <a:r>
              <a:rPr lang="nl-NL" altLang="nl-NL" sz="2400" b="1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II.</a:t>
            </a:r>
            <a:r>
              <a:rPr lang="nl-NL" altLang="nl-NL" sz="2400" b="1" kern="0" dirty="0">
                <a:latin typeface="Calibri" panose="020F0502020204030204" pitchFamily="34" charset="0"/>
              </a:rPr>
              <a:t>15.34</a:t>
            </a:r>
            <a:r>
              <a:rPr lang="nl-NL" altLang="nl-NL" sz="2400" b="1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(c. 95 n.C.)</a:t>
            </a:r>
          </a:p>
          <a:p>
            <a:pPr algn="just" eaLnBrk="1" hangingPunct="1"/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‘De definitie dat retorica ‘de wetenschap van het goede spreken’ (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bene </a:t>
            </a:r>
            <a:r>
              <a:rPr lang="nl-NL" altLang="nl-NL" sz="24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dicendi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altLang="nl-NL" sz="24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scientia</a:t>
            </a:r>
            <a:r>
              <a:rPr lang="nl-NL" altLang="nl-NL" sz="2400" kern="0" dirty="0">
                <a:latin typeface="Calibri" panose="020F0502020204030204" pitchFamily="34" charset="0"/>
              </a:rPr>
              <a:t>) 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is, past het best bij haar wezen.’</a:t>
            </a:r>
          </a:p>
          <a:p>
            <a:pPr algn="just" eaLnBrk="1" hangingPunct="1"/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1400" kern="0" dirty="0">
                <a:latin typeface="Calibri" panose="020F0502020204030204" pitchFamily="34" charset="0"/>
              </a:rPr>
              <a:t>Vertaling Gerbrandy (2011)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76561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AD25-725C-F4FE-D742-4D877DBE6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4" y="1252836"/>
            <a:ext cx="8415807" cy="47958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“To start with, there is persuasion: the enigma of persuasion. How do we explain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phenomenon, at once frequent and mysterious, which consists in bringing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someone else, without apparent force, to think something he previously was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not, or not yet, thinking? Rhetoric was invented to answer this question.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Fundamentally, it looks to understand, produce, and regulate persuasion.”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Laurent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Pernot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(2005).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Rhetoric in Antiquity.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Catholic University of America Press.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76216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ssays on Plato and Aristotle part 2">
            <a:extLst>
              <a:ext uri="{FF2B5EF4-FFF2-40B4-BE49-F238E27FC236}">
                <a16:creationId xmlns:a16="http://schemas.microsoft.com/office/drawing/2014/main" id="{0FD7508A-3481-4729-8AB4-FCE315387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b="62539"/>
          <a:stretch/>
        </p:blipFill>
        <p:spPr bwMode="auto">
          <a:xfrm flipH="1">
            <a:off x="1865723" y="3087553"/>
            <a:ext cx="2274229" cy="114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C6130EE4-8B16-4813-9B8D-E1E95003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4482">
            <a:off x="497272" y="4721397"/>
            <a:ext cx="972035" cy="139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734C462C-A2AC-4908-810B-F8562B183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/>
          <a:stretch>
            <a:fillRect/>
          </a:stretch>
        </p:blipFill>
        <p:spPr bwMode="auto">
          <a:xfrm>
            <a:off x="-39699" y="4724003"/>
            <a:ext cx="1276817" cy="208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Retorische leerboeken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01140AA-438D-4D18-A392-61381CE23AB7}"/>
              </a:ext>
            </a:extLst>
          </p:cNvPr>
          <p:cNvSpPr txBox="1">
            <a:spLocks/>
          </p:cNvSpPr>
          <p:nvPr/>
        </p:nvSpPr>
        <p:spPr>
          <a:xfrm>
            <a:off x="408857" y="1715332"/>
            <a:ext cx="8334670" cy="12816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buFontTx/>
              <a:buChar char="-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Anoniem,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Rhetorica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Alexandrum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(c.340 v.C.)</a:t>
            </a:r>
          </a:p>
          <a:p>
            <a:pPr marL="358775" indent="-358775">
              <a:buFontTx/>
              <a:buChar char="-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Aristoteles,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Rhetorica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(c.330 v.C.)</a:t>
            </a:r>
          </a:p>
          <a:p>
            <a:pPr marL="358775" indent="-358775">
              <a:buFontTx/>
              <a:buChar char="-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Anoniem,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Rhetorica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Herennium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(c.90 v.C.)</a:t>
            </a:r>
          </a:p>
          <a:p>
            <a:pPr marL="358775" indent="-358775">
              <a:buFontTx/>
              <a:buChar char="-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Cicero, o.a. 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De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Inventione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en 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De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Oratore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(c.87 v.C. en 55 </a:t>
            </a:r>
            <a:r>
              <a:rPr lang="nl-NL" sz="24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v.C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358775" indent="-358775">
              <a:buFontTx/>
              <a:buChar char="-"/>
            </a:pPr>
            <a:r>
              <a:rPr lang="nl-NL" sz="24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Quintilianus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nl-NL" sz="24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Institutio</a:t>
            </a:r>
            <a:r>
              <a:rPr lang="nl-NL" sz="2400" b="0" i="1" dirty="0">
                <a:solidFill>
                  <a:schemeClr val="tx1"/>
                </a:solidFill>
                <a:latin typeface="Calibri" panose="020F0502020204030204" pitchFamily="34" charset="0"/>
              </a:rPr>
              <a:t> Oratoria 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(c.95 n.C.)</a:t>
            </a:r>
          </a:p>
          <a:p>
            <a:endParaRPr lang="nl-NL" sz="32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DC001D5F-B170-4514-8814-F15C1A8DC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563" y="4263306"/>
            <a:ext cx="815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diamond" w="lg" len="lg"/>
            <a:tailEnd type="diamond" w="lg" len="lg"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7CEF50B-6DE5-4618-8FBB-5721579B0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4406181"/>
            <a:ext cx="1905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>
                <a:solidFill>
                  <a:srgbClr val="953735"/>
                </a:solidFill>
                <a:latin typeface="Calibri"/>
                <a:ea typeface="MS PGothic" pitchFamily="34" charset="-128"/>
                <a:cs typeface="Calibri"/>
              </a:rPr>
              <a:t>Sofisten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299F5313-4EC1-4E19-9192-95A55E532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100" y="4453806"/>
            <a:ext cx="1905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>
                <a:solidFill>
                  <a:srgbClr val="953735"/>
                </a:solidFill>
                <a:latin typeface="Calibri"/>
                <a:ea typeface="MS PGothic" pitchFamily="34" charset="-128"/>
                <a:cs typeface="Calibri"/>
              </a:rPr>
              <a:t>Aristoteles</a:t>
            </a:r>
          </a:p>
        </p:txBody>
      </p:sp>
      <p:sp>
        <p:nvSpPr>
          <p:cNvPr id="12" name="Line 6">
            <a:extLst>
              <a:ext uri="{FF2B5EF4-FFF2-40B4-BE49-F238E27FC236}">
                <a16:creationId xmlns:a16="http://schemas.microsoft.com/office/drawing/2014/main" id="{4D037456-9BA7-4F8F-9F75-48E8ACD4485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988" y="4263306"/>
            <a:ext cx="0" cy="228600"/>
          </a:xfrm>
          <a:prstGeom prst="line">
            <a:avLst/>
          </a:prstGeom>
          <a:noFill/>
          <a:ln w="19050">
            <a:solidFill>
              <a:srgbClr val="95373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6EFCB02E-CA43-43BC-AF70-666E98067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2138" y="4247431"/>
            <a:ext cx="0" cy="228600"/>
          </a:xfrm>
          <a:prstGeom prst="line">
            <a:avLst/>
          </a:prstGeom>
          <a:noFill/>
          <a:ln w="19050">
            <a:solidFill>
              <a:srgbClr val="95373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C58D0B93-B170-46F6-9595-C4F64AB54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216" y="4018831"/>
            <a:ext cx="0" cy="228600"/>
          </a:xfrm>
          <a:prstGeom prst="line">
            <a:avLst/>
          </a:prstGeom>
          <a:noFill/>
          <a:ln w="19050">
            <a:solidFill>
              <a:srgbClr val="26267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22F63FF0-1394-4FD8-9325-C32B1E7EA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9528" y="4479206"/>
            <a:ext cx="1905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 err="1">
                <a:solidFill>
                  <a:srgbClr val="953735"/>
                </a:solidFill>
                <a:latin typeface="Calibri"/>
                <a:ea typeface="MS PGothic" pitchFamily="34" charset="-128"/>
                <a:cs typeface="Calibri"/>
              </a:rPr>
              <a:t>Quintilianus</a:t>
            </a:r>
            <a:endParaRPr lang="nl-NL" sz="2400" dirty="0">
              <a:solidFill>
                <a:srgbClr val="953735"/>
              </a:solidFill>
              <a:latin typeface="Calibri"/>
              <a:ea typeface="MS PGothic" pitchFamily="34" charset="-128"/>
              <a:cs typeface="Calibri"/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65B6BCD0-E230-4FEE-9178-0DB7AFD12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384" y="3614018"/>
            <a:ext cx="1905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>
                <a:solidFill>
                  <a:srgbClr val="800000"/>
                </a:solidFill>
                <a:latin typeface="Calibri"/>
                <a:ea typeface="MS PGothic" pitchFamily="34" charset="-128"/>
                <a:cs typeface="Calibri"/>
              </a:rPr>
              <a:t>Cicero</a:t>
            </a: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8F1650A7-50B3-4F7B-A2B8-A129D5DA3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6416" y="4247431"/>
            <a:ext cx="0" cy="158750"/>
          </a:xfrm>
          <a:prstGeom prst="line">
            <a:avLst/>
          </a:prstGeom>
          <a:noFill/>
          <a:ln w="19050">
            <a:solidFill>
              <a:srgbClr val="95373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pic>
        <p:nvPicPr>
          <p:cNvPr id="18" name="Picture 13" descr="180px-CiceroBust">
            <a:hlinkClick r:id="rId5" tooltip="Marcus Tullius Cicero"/>
            <a:extLst>
              <a:ext uri="{FF2B5EF4-FFF2-40B4-BE49-F238E27FC236}">
                <a16:creationId xmlns:a16="http://schemas.microsoft.com/office/drawing/2014/main" id="{EA682054-DF38-41E5-B452-A2DB5648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29" y="4361657"/>
            <a:ext cx="1076251" cy="158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 descr="200811164432981">
            <a:extLst>
              <a:ext uri="{FF2B5EF4-FFF2-40B4-BE49-F238E27FC236}">
                <a16:creationId xmlns:a16="http://schemas.microsoft.com/office/drawing/2014/main" id="{A5ED6DBF-EEFB-4FFB-9AB0-EC939D0F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3"/>
          <a:stretch>
            <a:fillRect/>
          </a:stretch>
        </p:blipFill>
        <p:spPr bwMode="auto">
          <a:xfrm>
            <a:off x="7452320" y="2760446"/>
            <a:ext cx="1079500" cy="138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6E6E2F48-082E-4208-A177-7CF8238AE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3691806"/>
            <a:ext cx="1905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000" dirty="0">
                <a:solidFill>
                  <a:srgbClr val="000000"/>
                </a:solidFill>
                <a:latin typeface="Calibri"/>
                <a:ea typeface="MS PGothic" pitchFamily="34" charset="-128"/>
                <a:cs typeface="Calibri"/>
              </a:rPr>
              <a:t>500 v. Chr.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79530ACB-C0AD-444F-8D32-E2C3422D3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614018"/>
            <a:ext cx="12668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000" dirty="0">
                <a:solidFill>
                  <a:srgbClr val="000000"/>
                </a:solidFill>
                <a:latin typeface="Calibri"/>
                <a:ea typeface="MS PGothic" pitchFamily="34" charset="-128"/>
                <a:cs typeface="Calibri"/>
              </a:rPr>
              <a:t>100 n. Chr.</a:t>
            </a:r>
          </a:p>
        </p:txBody>
      </p:sp>
      <p:sp>
        <p:nvSpPr>
          <p:cNvPr id="22" name="Line 8">
            <a:extLst>
              <a:ext uri="{FF2B5EF4-FFF2-40B4-BE49-F238E27FC236}">
                <a16:creationId xmlns:a16="http://schemas.microsoft.com/office/drawing/2014/main" id="{DC1301FA-1A01-40EE-B0A5-C2A0DDB36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4118843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CB42ADD7-4021-48F2-9515-5DF526288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400" y="3687043"/>
            <a:ext cx="12684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>
                <a:solidFill>
                  <a:srgbClr val="000000"/>
                </a:solidFill>
                <a:latin typeface="Calibri"/>
                <a:ea typeface="MS PGothic" pitchFamily="34" charset="-128"/>
                <a:cs typeface="Calibri"/>
              </a:rPr>
              <a:t>0</a:t>
            </a: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C910E228-4993-43D2-A192-E3F3F4528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680" y="4034706"/>
            <a:ext cx="0" cy="228600"/>
          </a:xfrm>
          <a:prstGeom prst="line">
            <a:avLst/>
          </a:prstGeom>
          <a:noFill/>
          <a:ln w="19050">
            <a:solidFill>
              <a:srgbClr val="95373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1F637964-2145-4BD0-B76A-862989DF6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832" y="3631481"/>
            <a:ext cx="1905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>
                <a:solidFill>
                  <a:srgbClr val="953735"/>
                </a:solidFill>
                <a:latin typeface="Calibri"/>
                <a:ea typeface="MS PGothic" pitchFamily="34" charset="-128"/>
                <a:cs typeface="Calibri"/>
              </a:rPr>
              <a:t>Plato</a:t>
            </a: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1F824CA9-5CEF-499E-A129-754FD49A47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00" y="5093567"/>
            <a:ext cx="941006" cy="13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6">
            <a:extLst>
              <a:ext uri="{FF2B5EF4-FFF2-40B4-BE49-F238E27FC236}">
                <a16:creationId xmlns:a16="http://schemas.microsoft.com/office/drawing/2014/main" id="{2C69E04B-92C7-4CB1-AFBC-585D5BAD6B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5541" y="4322042"/>
            <a:ext cx="4131" cy="590553"/>
          </a:xfrm>
          <a:prstGeom prst="line">
            <a:avLst/>
          </a:prstGeom>
          <a:noFill/>
          <a:ln w="19050">
            <a:solidFill>
              <a:srgbClr val="95373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/>
          <a:lstStyle/>
          <a:p>
            <a:pPr>
              <a:defRPr/>
            </a:pPr>
            <a:endParaRPr lang="en-GB">
              <a:solidFill>
                <a:srgbClr val="000000"/>
              </a:solidFill>
              <a:latin typeface="Arial" charset="0"/>
              <a:ea typeface="MS PGothic" pitchFamily="34" charset="-128"/>
              <a:cs typeface="ＭＳ Ｐゴシック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503ED728-5F5A-412F-AB89-69A80248F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40" y="4814290"/>
            <a:ext cx="14001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NL" sz="2400" dirty="0" err="1">
                <a:solidFill>
                  <a:srgbClr val="953735"/>
                </a:solidFill>
                <a:latin typeface="Calibri"/>
                <a:ea typeface="MS PGothic" pitchFamily="34" charset="-128"/>
                <a:cs typeface="Calibri"/>
              </a:rPr>
              <a:t>Isocrates</a:t>
            </a:r>
            <a:endParaRPr lang="nl-NL" sz="2400" dirty="0">
              <a:solidFill>
                <a:srgbClr val="953735"/>
              </a:solidFill>
              <a:latin typeface="Calibri"/>
              <a:ea typeface="MS PGothic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8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BB08-B899-C5EC-44C9-3E1423DE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F5598-DB27-A041-9328-AAEBB52E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best gemaakte vraag!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FAC4E67-E675-87EC-74B6-9045DEDCC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In de argumentatie 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Het kan niet gaan regenen, want we gaan vandaag picknicken 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is sprake van: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 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 ad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misericordiam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pathetische drogreden. 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 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ignorantiam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 </a:t>
            </a:r>
            <a:r>
              <a:rPr lang="nl-NL" altLang="nl-NL" sz="2400" b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argumentum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altLang="nl-NL" sz="2400" b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consequentiam</a:t>
            </a: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2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BEA6-CE38-4562-9A4E-905A334F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D0E14-55BA-946D-3C5A-5188B621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1B4EDB68-7B25-17FD-D33A-CE87191F79C4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</p:txBody>
      </p:sp>
    </p:spTree>
    <p:extLst>
      <p:ext uri="{BB962C8B-B14F-4D97-AF65-F5344CB8AC3E}">
        <p14:creationId xmlns:p14="http://schemas.microsoft.com/office/powerpoint/2010/main" val="31213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F657E630-9536-4051-833F-21F9CBF30E8F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Inhoud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Ordening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Dispositio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Verwoording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Elocutio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Oefening 	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Memoria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Presentatie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Actio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nl-NL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244" name="Picture 4" descr="The Digital Chironomia | enculturation">
            <a:extLst>
              <a:ext uri="{FF2B5EF4-FFF2-40B4-BE49-F238E27FC236}">
                <a16:creationId xmlns:a16="http://schemas.microsoft.com/office/drawing/2014/main" id="{D9A8498B-F95F-4DDF-923A-1EB282FC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62" y="118988"/>
            <a:ext cx="4199438" cy="63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F657E630-9536-4051-833F-21F9CBF30E8F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Inhoud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Type betoog / type standpunt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Wat voor soort publiek tref je?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W</a:t>
            </a:r>
            <a:r>
              <a:rPr lang="nl-NL" sz="2400" b="0" dirty="0">
                <a:solidFill>
                  <a:schemeClr val="tx2"/>
                </a:solidFill>
                <a:latin typeface="Calibri" panose="020F0502020204030204" pitchFamily="34" charset="0"/>
              </a:rPr>
              <a:t>elke soorten argumenten ga je gebruiken (topen)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400" i="1" dirty="0">
                <a:solidFill>
                  <a:schemeClr val="tx2"/>
                </a:solidFill>
                <a:latin typeface="Calibri" panose="020F0502020204030204" pitchFamily="34" charset="0"/>
              </a:rPr>
              <a:t>Etc.</a:t>
            </a:r>
            <a:endParaRPr lang="nl-NL" sz="2400" b="0" i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C4FD858-A7C0-4B5D-9790-819CA51FF37F}"/>
              </a:ext>
            </a:extLst>
          </p:cNvPr>
          <p:cNvSpPr txBox="1">
            <a:spLocks/>
          </p:cNvSpPr>
          <p:nvPr/>
        </p:nvSpPr>
        <p:spPr>
          <a:xfrm>
            <a:off x="539552" y="1196752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/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Van wat voor soort redevoering is er sprake?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Gerechtelijke 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iudicale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Vaststelling/ontkenning begaan van strafbare feiten (in verleden)</a:t>
            </a: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Politieke 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deliberativum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Beleidsvoorstel (voor toekomst)</a:t>
            </a: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Gelegenheidsrede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demonstrativum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Waardeoordeel (in het heden, soms verleden)</a:t>
            </a:r>
          </a:p>
          <a:p>
            <a:pPr lvl="1"/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nl-NL" sz="2000" dirty="0">
                <a:latin typeface="Calibri" panose="020F0502020204030204" pitchFamily="34" charset="0"/>
              </a:rPr>
              <a:t>v: lofrede, </a:t>
            </a:r>
            <a:r>
              <a:rPr lang="nl-NL" sz="2000" dirty="0" err="1">
                <a:latin typeface="Calibri" panose="020F0502020204030204" pitchFamily="34" charset="0"/>
              </a:rPr>
              <a:t>roast</a:t>
            </a:r>
            <a:r>
              <a:rPr lang="nl-NL" sz="2000" dirty="0">
                <a:latin typeface="Calibri" panose="020F0502020204030204" pitchFamily="34" charset="0"/>
              </a:rPr>
              <a:t>, begrafenistoespraak, prijsuitreiking, etc.</a:t>
            </a:r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A235681-34BC-45E0-9646-6B3EFAC82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8738" y="5517232"/>
            <a:ext cx="9261475" cy="13947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r>
              <a:rPr lang="nl-NL" altLang="nl-NL" sz="2200" b="1" dirty="0">
                <a:solidFill>
                  <a:schemeClr val="bg1"/>
                </a:solidFill>
                <a:latin typeface="Calibri" panose="020F0502020204030204" pitchFamily="34" charset="0"/>
              </a:rPr>
              <a:t>Kun je bedenken wat voor soort standpunt relevant is voor de drie hoofdtypen redevoeringen? (Descriptief, prescriptief, evaluerend)</a:t>
            </a: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1400" dirty="0"/>
          </a:p>
        </p:txBody>
      </p:sp>
    </p:spTree>
    <p:extLst>
      <p:ext uri="{BB962C8B-B14F-4D97-AF65-F5344CB8AC3E}">
        <p14:creationId xmlns:p14="http://schemas.microsoft.com/office/powerpoint/2010/main" val="32249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C4FD858-A7C0-4B5D-9790-819CA51FF37F}"/>
              </a:ext>
            </a:extLst>
          </p:cNvPr>
          <p:cNvSpPr txBox="1">
            <a:spLocks/>
          </p:cNvSpPr>
          <p:nvPr/>
        </p:nvSpPr>
        <p:spPr>
          <a:xfrm>
            <a:off x="539552" y="1196752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/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Van wat voor soort redevoering is er sprake?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Gerechtelijke 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iudicale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Vaststelling/ontkenning begaan van strafbare feiten (in verleden)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Descriptief standpunt (Persoon X heeft Y wel/niet gedaan)</a:t>
            </a:r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Politieke 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deliberativum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Beleidsvoorstel (voor toekomst)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Prescriptief standpunt (actie X moet worden uitgevoerd)</a:t>
            </a:r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1"/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Gelegenheidsrede 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000" b="0" i="1" dirty="0">
                <a:solidFill>
                  <a:schemeClr val="tx1"/>
                </a:solidFill>
                <a:latin typeface="Calibri" panose="020F0502020204030204" pitchFamily="34" charset="0"/>
              </a:rPr>
              <a:t>genus </a:t>
            </a:r>
            <a:r>
              <a:rPr lang="nl-NL" sz="20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demonstrativum</a:t>
            </a:r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Waardeoordeel (in het heden, soms verleden)</a:t>
            </a:r>
          </a:p>
          <a:p>
            <a:pPr lvl="1"/>
            <a:r>
              <a:rPr lang="nl-NL" sz="2000" b="0" dirty="0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nl-NL" sz="2000" dirty="0">
                <a:latin typeface="Calibri" panose="020F0502020204030204" pitchFamily="34" charset="0"/>
              </a:rPr>
              <a:t>v: lofrede, </a:t>
            </a:r>
            <a:r>
              <a:rPr lang="nl-NL" sz="2000" dirty="0" err="1">
                <a:latin typeface="Calibri" panose="020F0502020204030204" pitchFamily="34" charset="0"/>
              </a:rPr>
              <a:t>roast</a:t>
            </a:r>
            <a:r>
              <a:rPr lang="nl-NL" sz="2000" dirty="0">
                <a:latin typeface="Calibri" panose="020F0502020204030204" pitchFamily="34" charset="0"/>
              </a:rPr>
              <a:t>, begrafenistoespraak, prijsuitreiking,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000" dirty="0">
                <a:latin typeface="Calibri" panose="020F0502020204030204" pitchFamily="34" charset="0"/>
              </a:rPr>
              <a:t>Evaluerend standpunt (Persoon X is [waardeoordeel])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B47F2-3BC3-FBF9-40A7-435BAAE6E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1252836"/>
            <a:ext cx="8334670" cy="47958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Standpunt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Jullie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moeten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blok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écht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goed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voorbereid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college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komen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  <a:endParaRPr lang="nl-N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999038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F657E630-9536-4051-833F-21F9CBF30E8F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Inhoud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Ordening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Dispositio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9906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2"/>
                </a:solidFill>
                <a:latin typeface="Calibri" panose="020F0502020204030204" pitchFamily="34" charset="0"/>
              </a:rPr>
              <a:t>Hoe orden je de onderdelen van je betoog?</a:t>
            </a:r>
          </a:p>
        </p:txBody>
      </p:sp>
    </p:spTree>
    <p:extLst>
      <p:ext uri="{BB962C8B-B14F-4D97-AF65-F5344CB8AC3E}">
        <p14:creationId xmlns:p14="http://schemas.microsoft.com/office/powerpoint/2010/main" val="30525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C4FD858-A7C0-4B5D-9790-819CA51FF37F}"/>
              </a:ext>
            </a:extLst>
          </p:cNvPr>
          <p:cNvSpPr txBox="1">
            <a:spLocks/>
          </p:cNvSpPr>
          <p:nvPr/>
        </p:nvSpPr>
        <p:spPr>
          <a:xfrm>
            <a:off x="539552" y="1196752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/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Standaard ordening van een redevoering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Exordium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(Introductie)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Narratio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(Achtergrondinformatie)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Propositio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(Stellingname)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Partitio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(Aankondiging indeling)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Argumentatio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(Argumentatie)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Calibri" panose="020F0502020204030204" pitchFamily="34" charset="0"/>
              </a:rPr>
              <a:t>Confirmatio</a:t>
            </a:r>
            <a:r>
              <a:rPr lang="nl-NL" sz="2400" dirty="0">
                <a:latin typeface="Calibri" panose="020F0502020204030204" pitchFamily="34" charset="0"/>
              </a:rPr>
              <a:t>		</a:t>
            </a: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(Bewijsvoering)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Refutatio</a:t>
            </a: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nl-NL" sz="2400" b="0" dirty="0">
                <a:solidFill>
                  <a:schemeClr val="tx2"/>
                </a:solidFill>
                <a:latin typeface="Calibri" panose="020F0502020204030204" pitchFamily="34" charset="0"/>
              </a:rPr>
              <a:t>(Weerlegging tegenargumenten)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Digressio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(Uitweiding)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Peroratio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			</a:t>
            </a:r>
            <a:r>
              <a:rPr lang="nl-NL" sz="2800" b="0" dirty="0">
                <a:solidFill>
                  <a:schemeClr val="tx2"/>
                </a:solidFill>
                <a:latin typeface="Calibri" panose="020F0502020204030204" pitchFamily="34" charset="0"/>
              </a:rPr>
              <a:t>(Conclusie)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Calibri" panose="020F0502020204030204" pitchFamily="34" charset="0"/>
              </a:rPr>
              <a:t>Recapitulatio</a:t>
            </a:r>
            <a:r>
              <a:rPr lang="nl-NL" sz="2400" dirty="0">
                <a:latin typeface="Calibri" panose="020F0502020204030204" pitchFamily="34" charset="0"/>
              </a:rPr>
              <a:t>		</a:t>
            </a: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(Samenvatting)</a:t>
            </a:r>
            <a:r>
              <a:rPr lang="nl-NL" sz="2400" dirty="0">
                <a:latin typeface="Calibri" panose="020F0502020204030204" pitchFamily="34" charset="0"/>
              </a:rPr>
              <a:t>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Calibri" panose="020F0502020204030204" pitchFamily="34" charset="0"/>
              </a:rPr>
              <a:t>Affectus</a:t>
            </a:r>
            <a:r>
              <a:rPr lang="nl-NL" sz="2400" dirty="0">
                <a:latin typeface="Calibri" panose="020F0502020204030204" pitchFamily="34" charset="0"/>
              </a:rPr>
              <a:t>		</a:t>
            </a: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(Uitsmijter / </a:t>
            </a:r>
            <a:r>
              <a:rPr 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Emotionering</a:t>
            </a: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l-NL" sz="20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kstvak 4">
            <a:extLst>
              <a:ext uri="{FF2B5EF4-FFF2-40B4-BE49-F238E27FC236}">
                <a16:creationId xmlns:a16="http://schemas.microsoft.com/office/drawing/2014/main" id="{CAC4608F-F172-8459-5FC1-28A3B66F8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8738" y="6165304"/>
            <a:ext cx="9261475" cy="7787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7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r>
              <a:rPr lang="nl-NL" altLang="nl-NL" sz="2200" b="1" dirty="0">
                <a:solidFill>
                  <a:schemeClr val="bg1"/>
                </a:solidFill>
                <a:latin typeface="Calibri" panose="020F0502020204030204" pitchFamily="34" charset="0"/>
              </a:rPr>
              <a:t>Stof voor volgend college!</a:t>
            </a: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900" dirty="0"/>
          </a:p>
        </p:txBody>
      </p:sp>
    </p:spTree>
    <p:extLst>
      <p:ext uri="{BB962C8B-B14F-4D97-AF65-F5344CB8AC3E}">
        <p14:creationId xmlns:p14="http://schemas.microsoft.com/office/powerpoint/2010/main" val="1659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C4FD858-A7C0-4B5D-9790-819CA51FF37F}"/>
              </a:ext>
            </a:extLst>
          </p:cNvPr>
          <p:cNvSpPr txBox="1">
            <a:spLocks/>
          </p:cNvSpPr>
          <p:nvPr/>
        </p:nvSpPr>
        <p:spPr>
          <a:xfrm>
            <a:off x="539552" y="1196752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/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Sterkste indeling van argumenten</a:t>
            </a:r>
          </a:p>
          <a:p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Stel je hebt een zwak, (medium) sterk en een heel sterk argument; hoe orden je deze argumenten het effectiefst?</a:t>
            </a:r>
          </a:p>
          <a:p>
            <a:endParaRPr lang="nl-NL" sz="28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nl-NL" sz="28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901700" indent="-546100"/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Nestoriaanse ordening</a:t>
            </a:r>
          </a:p>
          <a:p>
            <a:pPr marL="901700" indent="-546100">
              <a:buAutoNum type="arabicParenR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Sterk argument</a:t>
            </a:r>
          </a:p>
          <a:p>
            <a:pPr marL="901700" indent="-546100">
              <a:buAutoNum type="arabicParenR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Zwak argument</a:t>
            </a:r>
          </a:p>
          <a:p>
            <a:pPr marL="901700" indent="-546100">
              <a:buAutoNum type="arabicParenR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Sterkste argument</a:t>
            </a:r>
            <a:endParaRPr lang="nl-NL" sz="18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6" descr="falanx">
            <a:extLst>
              <a:ext uri="{FF2B5EF4-FFF2-40B4-BE49-F238E27FC236}">
                <a16:creationId xmlns:a16="http://schemas.microsoft.com/office/drawing/2014/main" id="{11FB7FAA-45F6-43DD-9066-65ADBD8BA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3"/>
          <a:stretch/>
        </p:blipFill>
        <p:spPr bwMode="auto">
          <a:xfrm>
            <a:off x="4716463" y="3645471"/>
            <a:ext cx="4281487" cy="280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07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F657E630-9536-4051-833F-21F9CBF30E8F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Inhoud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Ordening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Dispositio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Verwoording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Elocutio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nl-NL" sz="10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Correct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2"/>
                </a:solidFill>
                <a:latin typeface="Calibri" panose="020F0502020204030204" pitchFamily="34" charset="0"/>
              </a:rPr>
              <a:t>Duidelijk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Aantrekkelijk</a:t>
            </a:r>
            <a:endParaRPr lang="nl-NL" sz="2400" b="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Passend</a:t>
            </a:r>
            <a:endParaRPr lang="nl-NL" sz="24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170A63D-32E4-4757-B2F5-4421D6BF7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8738" y="5805264"/>
            <a:ext cx="9261475" cy="10657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r>
              <a:rPr lang="nl-NL" altLang="nl-NL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In hoeverre kun je framing zien als onderdeel van retorica?</a:t>
            </a:r>
          </a:p>
          <a:p>
            <a:pPr marL="174625" eaLnBrk="1" hangingPunct="1">
              <a:lnSpc>
                <a:spcPct val="120000"/>
              </a:lnSpc>
              <a:tabLst>
                <a:tab pos="8697913" algn="l"/>
              </a:tabLst>
            </a:pPr>
            <a:endParaRPr lang="nl-NL" altLang="nl-NL" sz="1400" dirty="0"/>
          </a:p>
        </p:txBody>
      </p:sp>
    </p:spTree>
    <p:extLst>
      <p:ext uri="{BB962C8B-B14F-4D97-AF65-F5344CB8AC3E}">
        <p14:creationId xmlns:p14="http://schemas.microsoft.com/office/powerpoint/2010/main" val="15498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2DAF1-9932-9448-4293-CC49C948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7010A-4E52-5253-8B77-08FCEE98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slechtst gemaakte vraag…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E74E1F1-8663-EBF3-2C30-ECC70870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Het brugargument in een enkelvoudige argumentatie is altijd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 verzwegen uitspraak.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logisch geldige uitspraak.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 algemene uitspraak.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 redelijke uitspraak.</a:t>
            </a:r>
          </a:p>
        </p:txBody>
      </p:sp>
    </p:spTree>
    <p:extLst>
      <p:ext uri="{BB962C8B-B14F-4D97-AF65-F5344CB8AC3E}">
        <p14:creationId xmlns:p14="http://schemas.microsoft.com/office/powerpoint/2010/main" val="41640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Memory Palace: A Short History and How To - Memory John">
            <a:extLst>
              <a:ext uri="{FF2B5EF4-FFF2-40B4-BE49-F238E27FC236}">
                <a16:creationId xmlns:a16="http://schemas.microsoft.com/office/drawing/2014/main" id="{D73A8011-1A75-4B18-8432-7BBE2591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568277"/>
            <a:ext cx="47434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solidFill>
                  <a:schemeClr val="tx1"/>
                </a:solidFill>
                <a:latin typeface="Calibri" panose="020F0502020204030204" pitchFamily="34" charset="0"/>
              </a:rPr>
              <a:t>Retorisch systeem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F657E630-9536-4051-833F-21F9CBF30E8F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8775" indent="-358775">
              <a:lnSpc>
                <a:spcPct val="150000"/>
              </a:lnSpc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</a:rPr>
              <a:t>De vijf taken van de redenaar: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Inhoud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Inventio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Ordening 	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Dispositio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Verwoording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Elocutio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Oefening 	 	(</a:t>
            </a:r>
            <a:r>
              <a:rPr lang="nl-NL" sz="2800" b="0" i="1" dirty="0" err="1">
                <a:solidFill>
                  <a:schemeClr val="tx1"/>
                </a:solidFill>
                <a:latin typeface="Calibri" panose="020F0502020204030204" pitchFamily="34" charset="0"/>
              </a:rPr>
              <a:t>Memoria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410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EE616B59-D37C-4BB5-A8D3-114B13783174}"/>
              </a:ext>
            </a:extLst>
          </p:cNvPr>
          <p:cNvSpPr txBox="1"/>
          <p:nvPr/>
        </p:nvSpPr>
        <p:spPr>
          <a:xfrm>
            <a:off x="4860032" y="692696"/>
            <a:ext cx="385242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nl-NL" alt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Deel II (blok 4): </a:t>
            </a: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analyse van retorische overtuigingsmiddelen</a:t>
            </a:r>
          </a:p>
          <a:p>
            <a:endParaRPr lang="nl-NL" sz="1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182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nl-N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Braet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A. (2011). </a:t>
            </a:r>
            <a:r>
              <a:rPr kumimoji="0" lang="nl-N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Retorische kritiek. Hoe beoordeel je </a:t>
            </a:r>
          </a:p>
          <a:p>
            <a:pPr marL="63182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NL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kumimoji="0" lang="nl-N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overtuigingskracht? 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2e dr., Den Haag: </a:t>
            </a:r>
            <a:r>
              <a:rPr kumimoji="0" lang="nl-N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Sdu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31825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Opdrachtensyllabus blok 4</a:t>
            </a:r>
          </a:p>
        </p:txBody>
      </p:sp>
      <p:pic>
        <p:nvPicPr>
          <p:cNvPr id="6" name="Picture 2" descr="Retorische kritiek">
            <a:extLst>
              <a:ext uri="{FF2B5EF4-FFF2-40B4-BE49-F238E27FC236}">
                <a16:creationId xmlns:a16="http://schemas.microsoft.com/office/drawing/2014/main" id="{311DE5DC-A236-40FB-B358-38A1DF83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23311" cy="64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Retorica, dialectica en logica</a:t>
            </a:r>
          </a:p>
        </p:txBody>
      </p:sp>
      <p:sp>
        <p:nvSpPr>
          <p:cNvPr id="4" name="Tekstvak 1">
            <a:extLst>
              <a:ext uri="{FF2B5EF4-FFF2-40B4-BE49-F238E27FC236}">
                <a16:creationId xmlns:a16="http://schemas.microsoft.com/office/drawing/2014/main" id="{C70AD321-4A74-46A8-9F22-85426E118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2276475"/>
            <a:ext cx="2520950" cy="10461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2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kstvak 3">
            <a:extLst>
              <a:ext uri="{FF2B5EF4-FFF2-40B4-BE49-F238E27FC236}">
                <a16:creationId xmlns:a16="http://schemas.microsoft.com/office/drawing/2014/main" id="{75A19C02-EBC9-450E-A9CD-1FE96155A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149725"/>
            <a:ext cx="2519363" cy="10461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kstvak 6">
            <a:extLst>
              <a:ext uri="{FF2B5EF4-FFF2-40B4-BE49-F238E27FC236}">
                <a16:creationId xmlns:a16="http://schemas.microsoft.com/office/drawing/2014/main" id="{1B7CF8BC-FDF8-40D9-8D70-6C1D50BAD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276475"/>
            <a:ext cx="2520950" cy="10461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Dialectica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E1EB953F-6317-4EC4-AE1E-97550B9C52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67175" y="2800350"/>
            <a:ext cx="12255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853C216-7E87-4969-A6AB-40E95ABAF76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91238" y="3429000"/>
            <a:ext cx="352425" cy="647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D107BE-BDB9-4BA5-8877-90FAF6503E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3392488"/>
            <a:ext cx="360362" cy="6492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TextBox 29">
            <a:extLst>
              <a:ext uri="{FF2B5EF4-FFF2-40B4-BE49-F238E27FC236}">
                <a16:creationId xmlns:a16="http://schemas.microsoft.com/office/drawing/2014/main" id="{33428DB8-BCDC-445C-9A9F-CB1EFE3AE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924175"/>
            <a:ext cx="2520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(redelijkheid)</a:t>
            </a:r>
            <a:endParaRPr lang="en-GB" altLang="nl-NL" sz="18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F276EA2B-8367-4575-AA47-1436C3C10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2924175"/>
            <a:ext cx="2520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(geldigheid)</a:t>
            </a:r>
            <a:endParaRPr lang="en-GB" altLang="nl-NL" sz="1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1198F5BB-8516-4B05-A99F-C31D34142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797425"/>
            <a:ext cx="251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(effectiviteit)</a:t>
            </a:r>
            <a:endParaRPr lang="en-GB" altLang="nl-NL" sz="1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Dialectica (blok 3) en retorica (blok 4)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6C003E74-8757-42AA-B648-2A88F1E8F95A}"/>
              </a:ext>
            </a:extLst>
          </p:cNvPr>
          <p:cNvSpPr txBox="1">
            <a:spLocks noChangeArrowheads="1"/>
          </p:cNvSpPr>
          <p:nvPr/>
        </p:nvSpPr>
        <p:spPr>
          <a:xfrm>
            <a:off x="1063002" y="1537632"/>
            <a:ext cx="8229600" cy="4525962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271318" indent="-271318" algn="l" defTabSz="68543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06977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71318" indent="-271318" algn="l" defTabSz="68543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406977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Tx/>
              <a:buNone/>
            </a:pPr>
            <a:r>
              <a:rPr lang="nl-NL" altLang="nl-NL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Dialectica					</a:t>
            </a:r>
            <a:r>
              <a:rPr lang="nl-NL" altLang="nl-NL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Retorica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nl-NL" altLang="nl-NL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Redelijkheid 					</a:t>
            </a:r>
            <a:r>
              <a:rPr lang="nl-NL" altLang="nl-NL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Effectiviteit</a:t>
            </a:r>
          </a:p>
          <a:p>
            <a:pPr marL="0" indent="0">
              <a:lnSpc>
                <a:spcPct val="200000"/>
              </a:lnSpc>
              <a:buFontTx/>
              <a:buNone/>
            </a:pPr>
            <a:r>
              <a:rPr lang="nl-NL" altLang="nl-NL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Gelijk hebben					</a:t>
            </a:r>
            <a:r>
              <a:rPr lang="nl-NL" altLang="nl-NL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Gelijk krijgen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l-NL" altLang="nl-NL" sz="28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Argumenteren				</a:t>
            </a:r>
            <a:r>
              <a:rPr lang="nl-NL" altLang="nl-NL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Overtuigen</a:t>
            </a:r>
          </a:p>
          <a:p>
            <a:pPr marL="0" indent="0">
              <a:buFontTx/>
              <a:buNone/>
            </a:pPr>
            <a:r>
              <a:rPr lang="nl-NL" altLang="nl-NL" sz="28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FontTx/>
              <a:buNone/>
            </a:pPr>
            <a:endParaRPr lang="nl-NL" altLang="nl-NL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IJL-LINKS en -RECHTS 3">
            <a:extLst>
              <a:ext uri="{FF2B5EF4-FFF2-40B4-BE49-F238E27FC236}">
                <a16:creationId xmlns:a16="http://schemas.microsoft.com/office/drawing/2014/main" id="{5D770B87-880F-41D1-929F-51584A46F78C}"/>
              </a:ext>
            </a:extLst>
          </p:cNvPr>
          <p:cNvSpPr/>
          <p:nvPr/>
        </p:nvSpPr>
        <p:spPr>
          <a:xfrm>
            <a:off x="3963987" y="1748532"/>
            <a:ext cx="1216025" cy="48418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latin typeface="Calibri"/>
              <a:cs typeface="Calibri"/>
            </a:endParaRPr>
          </a:p>
        </p:txBody>
      </p:sp>
      <p:sp>
        <p:nvSpPr>
          <p:cNvPr id="6" name="PIJL-LINKS en -RECHTS 4">
            <a:extLst>
              <a:ext uri="{FF2B5EF4-FFF2-40B4-BE49-F238E27FC236}">
                <a16:creationId xmlns:a16="http://schemas.microsoft.com/office/drawing/2014/main" id="{C0FDA651-DC2E-4EED-9C1E-EC0998FAF5D6}"/>
              </a:ext>
            </a:extLst>
          </p:cNvPr>
          <p:cNvSpPr/>
          <p:nvPr/>
        </p:nvSpPr>
        <p:spPr>
          <a:xfrm>
            <a:off x="3963986" y="2839505"/>
            <a:ext cx="1216025" cy="484187"/>
          </a:xfrm>
          <a:prstGeom prst="left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latin typeface="Calibri"/>
              <a:cs typeface="Calibri"/>
            </a:endParaRPr>
          </a:p>
        </p:txBody>
      </p:sp>
      <p:sp>
        <p:nvSpPr>
          <p:cNvPr id="7" name="PIJL-LINKS en -RECHTS 5">
            <a:extLst>
              <a:ext uri="{FF2B5EF4-FFF2-40B4-BE49-F238E27FC236}">
                <a16:creationId xmlns:a16="http://schemas.microsoft.com/office/drawing/2014/main" id="{A2FCC456-FF2C-4248-806D-2182E8F008CE}"/>
              </a:ext>
            </a:extLst>
          </p:cNvPr>
          <p:cNvSpPr/>
          <p:nvPr/>
        </p:nvSpPr>
        <p:spPr>
          <a:xfrm>
            <a:off x="3961777" y="3834938"/>
            <a:ext cx="1216025" cy="484187"/>
          </a:xfrm>
          <a:prstGeom prst="left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latin typeface="Calibri"/>
              <a:cs typeface="Calibri"/>
            </a:endParaRPr>
          </a:p>
        </p:txBody>
      </p:sp>
      <p:sp>
        <p:nvSpPr>
          <p:cNvPr id="9" name="PIJL-LINKS en -RECHTS 5">
            <a:extLst>
              <a:ext uri="{FF2B5EF4-FFF2-40B4-BE49-F238E27FC236}">
                <a16:creationId xmlns:a16="http://schemas.microsoft.com/office/drawing/2014/main" id="{C945E149-BD4C-4597-B9E8-8FB02BCE9584}"/>
              </a:ext>
            </a:extLst>
          </p:cNvPr>
          <p:cNvSpPr/>
          <p:nvPr/>
        </p:nvSpPr>
        <p:spPr>
          <a:xfrm>
            <a:off x="3961777" y="4836181"/>
            <a:ext cx="1216025" cy="484187"/>
          </a:xfrm>
          <a:prstGeom prst="left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torische kritiek">
            <a:extLst>
              <a:ext uri="{FF2B5EF4-FFF2-40B4-BE49-F238E27FC236}">
                <a16:creationId xmlns:a16="http://schemas.microsoft.com/office/drawing/2014/main" id="{311DE5DC-A236-40FB-B358-38A1DF83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23311" cy="64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CB22AB7-734D-4D92-B52D-30B64754A7FF}"/>
              </a:ext>
            </a:extLst>
          </p:cNvPr>
          <p:cNvSpPr txBox="1">
            <a:spLocks noChangeArrowheads="1"/>
          </p:cNvSpPr>
          <p:nvPr/>
        </p:nvSpPr>
        <p:spPr>
          <a:xfrm>
            <a:off x="4764706" y="332656"/>
            <a:ext cx="3983758" cy="583264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35659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71318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5659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271318" indent="-135659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434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nl-NL" sz="4000" b="1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Retorische analyse</a:t>
            </a:r>
          </a:p>
          <a:p>
            <a:pPr marL="0" indent="0">
              <a:buFontTx/>
              <a:buNone/>
              <a:defRPr/>
            </a:pPr>
            <a:endParaRPr lang="nl-NL" sz="1000" b="1" dirty="0">
              <a:solidFill>
                <a:srgbClr val="800080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nl-NL" sz="2800" b="1" dirty="0">
                <a:solidFill>
                  <a:srgbClr val="80008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Doel</a:t>
            </a:r>
          </a:p>
          <a:p>
            <a:pPr marL="0" indent="0">
              <a:buFontTx/>
              <a:buNone/>
              <a:defRPr/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Vaststellen of de spreker /schrijver in de gegeven situatie optimaal gebruik heeft gemaakt van de beschikbare retorische middelen.</a:t>
            </a:r>
          </a:p>
          <a:p>
            <a:pPr marL="0" indent="0">
              <a:buFontTx/>
              <a:buNone/>
              <a:defRPr/>
            </a:pPr>
            <a:endParaRPr lang="nl-NL" sz="1500" dirty="0"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marL="0" indent="0">
              <a:buFontTx/>
              <a:buNone/>
              <a:defRPr/>
            </a:pPr>
            <a:r>
              <a:rPr lang="nl-NL" sz="2800" b="1" dirty="0">
                <a:solidFill>
                  <a:srgbClr val="80008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Middel</a:t>
            </a:r>
          </a:p>
          <a:p>
            <a:pPr marL="0" indent="0">
              <a:buFontTx/>
              <a:buNone/>
              <a:defRPr/>
            </a:pPr>
            <a:r>
              <a:rPr lang="nl-NL" sz="2800" dirty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In kaart brengen van de retorische eigenschappen van een tekst.</a:t>
            </a:r>
            <a:endParaRPr lang="nl-NL" b="1" dirty="0">
              <a:solidFill>
                <a:schemeClr val="tx1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990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Retorische voorwaarden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4D23A39-DF1F-4E33-9DA2-B7939D054D5C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0" dirty="0">
                <a:solidFill>
                  <a:schemeClr val="tx1"/>
                </a:solidFill>
                <a:latin typeface="Calibri" panose="020F0502020204030204" pitchFamily="34" charset="0"/>
              </a:rPr>
              <a:t>Aandacht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0" dirty="0">
                <a:solidFill>
                  <a:schemeClr val="tx1"/>
                </a:solidFill>
                <a:latin typeface="Calibri" panose="020F0502020204030204" pitchFamily="34" charset="0"/>
              </a:rPr>
              <a:t>Begrip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b="0" dirty="0">
                <a:solidFill>
                  <a:schemeClr val="tx1"/>
                </a:solidFill>
                <a:latin typeface="Calibri" panose="020F0502020204030204" pitchFamily="34" charset="0"/>
              </a:rPr>
              <a:t>Aanvaarding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ABA: Een voorbeeld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8AB3FC2-E5B6-4EE3-ACB2-96C7525C4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067" y="1052736"/>
            <a:ext cx="9601067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FA3CA27-F5F2-4990-A00E-5564210FFE6B}"/>
              </a:ext>
            </a:extLst>
          </p:cNvPr>
          <p:cNvSpPr txBox="1"/>
          <p:nvPr/>
        </p:nvSpPr>
        <p:spPr>
          <a:xfrm>
            <a:off x="3779912" y="6023029"/>
            <a:ext cx="5797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https://www.youtube.com/watch?v=tUnhijtzsuA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823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ABA: Een voorbeeld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4D23A39-DF1F-4E33-9DA2-B7939D054D5C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8334670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‘Quo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usque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tandem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factionem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cartellum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et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officiorum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machina,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patientia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nostra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abuditur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dum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navis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praetoria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resurrectionis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ad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profiscendum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parata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est</a:t>
            </a:r>
            <a:r>
              <a:rPr lang="nl-NL" sz="2800" b="0" dirty="0">
                <a:solidFill>
                  <a:schemeClr val="tx1"/>
                </a:solidFill>
                <a:latin typeface="Calibri" panose="020F0502020204030204" pitchFamily="34" charset="0"/>
              </a:rPr>
              <a:t>? Hoelang stelt het partijkartel en de baantjescarrousel ons geduld nog op de proef, terwijl het vlaggenschip van de renaissancevloot klaar ligt?’</a:t>
            </a:r>
          </a:p>
          <a:p>
            <a:pPr>
              <a:lnSpc>
                <a:spcPct val="150000"/>
              </a:lnSpc>
            </a:pPr>
            <a:r>
              <a:rPr lang="nl-NL" sz="1800" b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1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Baudets</a:t>
            </a:r>
            <a:r>
              <a:rPr lang="nl-NL" sz="18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18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maiden</a:t>
            </a:r>
            <a:r>
              <a:rPr lang="nl-NL" sz="1800" b="0" dirty="0">
                <a:solidFill>
                  <a:schemeClr val="tx1"/>
                </a:solidFill>
                <a:latin typeface="Calibri" panose="020F0502020204030204" pitchFamily="34" charset="0"/>
              </a:rPr>
              <a:t> speech,  28 maart 2017)</a:t>
            </a:r>
          </a:p>
          <a:p>
            <a:pPr>
              <a:lnSpc>
                <a:spcPct val="150000"/>
              </a:lnSpc>
            </a:pPr>
            <a:endParaRPr lang="nl-NL" sz="28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Aandacht, begrip, aanvaarding?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NL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4E2F25-5D83-4E9B-B7D0-1654310D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02" y="4437112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ABA: andere media</a:t>
            </a:r>
          </a:p>
        </p:txBody>
      </p:sp>
      <p:pic>
        <p:nvPicPr>
          <p:cNvPr id="19458" name="Picture 2" descr="VNG: ChristenUnie in Rotterdam heeft beste verkiezingsposter - NRC">
            <a:extLst>
              <a:ext uri="{FF2B5EF4-FFF2-40B4-BE49-F238E27FC236}">
                <a16:creationId xmlns:a16="http://schemas.microsoft.com/office/drawing/2014/main" id="{414D50F6-B825-4D1A-8D59-3AB94CDD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32656"/>
            <a:ext cx="4709413" cy="5886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D0CD522-E058-4951-A617-7656AC561687}"/>
              </a:ext>
            </a:extLst>
          </p:cNvPr>
          <p:cNvSpPr txBox="1">
            <a:spLocks/>
          </p:cNvSpPr>
          <p:nvPr/>
        </p:nvSpPr>
        <p:spPr>
          <a:xfrm>
            <a:off x="408857" y="1340768"/>
            <a:ext cx="3731095" cy="3960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Aandacht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Hart centraal in de poster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Duidelijke focus door eenvoudige vormgeving</a:t>
            </a:r>
            <a:endParaRPr lang="nl-NL" sz="28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endParaRPr lang="nl-NL" sz="1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Begrip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Skyline van Rotterdam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Partijnaam en partijkleuren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Korte, duidelijke slagzin</a:t>
            </a:r>
            <a:endParaRPr lang="nl-NL" sz="28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endParaRPr lang="nl-NL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nl-NL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Aanvaarding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chemeClr val="tx1"/>
                </a:solidFill>
                <a:latin typeface="Calibri" panose="020F0502020204030204" pitchFamily="34" charset="0"/>
              </a:rPr>
              <a:t>Verwijzing naar ‘stad zonder hart’ verbeeld door Zadkine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ABA: andere media</a:t>
            </a:r>
          </a:p>
        </p:txBody>
      </p:sp>
      <p:pic>
        <p:nvPicPr>
          <p:cNvPr id="19458" name="Picture 2" descr="VNG: ChristenUnie in Rotterdam heeft beste verkiezingsposter - NRC">
            <a:extLst>
              <a:ext uri="{FF2B5EF4-FFF2-40B4-BE49-F238E27FC236}">
                <a16:creationId xmlns:a16="http://schemas.microsoft.com/office/drawing/2014/main" id="{414D50F6-B825-4D1A-8D59-3AB94CDD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32656"/>
            <a:ext cx="4709413" cy="5886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rt@Site In ons geheugen gegrift De Verwoeste Stad, Ossip Zadkine">
            <a:extLst>
              <a:ext uri="{FF2B5EF4-FFF2-40B4-BE49-F238E27FC236}">
                <a16:creationId xmlns:a16="http://schemas.microsoft.com/office/drawing/2014/main" id="{B1A13973-43CB-48D7-A127-73FCEFF5D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5" y="908720"/>
            <a:ext cx="3620905" cy="53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slechtst gemaakte vraag…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Het brugargument in een enkelvoudige argumentatie is altijd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 een verzwegen uitspraak.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 een logisch geldige uitspraak.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(C) een algemene uitspraak.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 een redelijke uitspraak.</a:t>
            </a:r>
          </a:p>
        </p:txBody>
      </p:sp>
    </p:spTree>
    <p:extLst>
      <p:ext uri="{BB962C8B-B14F-4D97-AF65-F5344CB8AC3E}">
        <p14:creationId xmlns:p14="http://schemas.microsoft.com/office/powerpoint/2010/main" val="41706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FBAE8-491A-7E49-C67B-D0888D88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ADF86-22FD-F0D8-CC80-261718C5E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5" y="1252836"/>
            <a:ext cx="8334670" cy="47958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Standpunt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Jullie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moeten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blok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écht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goed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voorbereid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naar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college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komen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  <a:endParaRPr lang="nl-N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28577"/>
      </p:ext>
    </p:extLst>
  </p:cSld>
  <p:clrMapOvr>
    <a:masterClrMapping/>
  </p:clrMapOvr>
  <p:transition spd="slow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4665" y="440537"/>
            <a:ext cx="8334670" cy="432048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Volgende week (11 april)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C3C6EA9-3D60-74A8-D09D-4EC553E9AEB2}"/>
              </a:ext>
            </a:extLst>
          </p:cNvPr>
          <p:cNvSpPr txBox="1">
            <a:spLocks/>
          </p:cNvSpPr>
          <p:nvPr/>
        </p:nvSpPr>
        <p:spPr>
          <a:xfrm>
            <a:off x="179512" y="3195105"/>
            <a:ext cx="3452173" cy="10801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434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2800" b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BDB01-8F04-C534-24F6-D7FA4E401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49"/>
          <a:stretch/>
        </p:blipFill>
        <p:spPr>
          <a:xfrm>
            <a:off x="1700535" y="980728"/>
            <a:ext cx="5742930" cy="51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D89F-E0D6-B8EA-0944-630DF6C6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C1640-15EE-79AA-1CEE-59711E15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vaak voorspelde fout…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46EA055-02C0-8082-F5DA-19D89630B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Een argumentatie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schema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(A) geeft een overzicht van een betoog met daarin de verbanden tussen het standpunt en de argumenten.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(B) representeert de specifieke manier waarop een enkel argument en het standpunt met elkaar in verband worden gebracht.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representeert de standaardvorm van een geldige redenering.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geeft een overzicht van de standpunten van de protagonist en de antagonist.</a:t>
            </a:r>
          </a:p>
        </p:txBody>
      </p:sp>
    </p:spTree>
    <p:extLst>
      <p:ext uri="{BB962C8B-B14F-4D97-AF65-F5344CB8AC3E}">
        <p14:creationId xmlns:p14="http://schemas.microsoft.com/office/powerpoint/2010/main" val="29293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BCAF-93B5-388C-3598-BFCC6417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D88EB-B5B8-7C59-9076-83FAFCEF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De vaak voorspelde fout…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C773369-C8A4-077E-5F8C-A5DD48FC9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Een argumentatie</a:t>
            </a: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schema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(A) geeft een overzicht van een betoog met daarin de verbanden tussen het standpunt en de argumenten.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b="1" kern="0" dirty="0">
                <a:solidFill>
                  <a:schemeClr val="tx1"/>
                </a:solidFill>
                <a:latin typeface="Calibri" panose="020F0502020204030204" pitchFamily="34" charset="0"/>
              </a:rPr>
              <a:t>(B) representeert de specifieke manier waarop een enkel argument en het standpunt met elkaar in verband worden gebracht.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(C) representeert de standaardvorm van een geldige redenering.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000" kern="0" dirty="0">
                <a:solidFill>
                  <a:schemeClr val="tx1"/>
                </a:solidFill>
                <a:latin typeface="Calibri" panose="020F0502020204030204" pitchFamily="34" charset="0"/>
              </a:rPr>
              <a:t>(D) geeft een overzicht van de standpunten van de protagonist en de antagonist.</a:t>
            </a:r>
          </a:p>
        </p:txBody>
      </p:sp>
    </p:spTree>
    <p:extLst>
      <p:ext uri="{BB962C8B-B14F-4D97-AF65-F5344CB8AC3E}">
        <p14:creationId xmlns:p14="http://schemas.microsoft.com/office/powerpoint/2010/main" val="18351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  <a:latin typeface="Calibri" panose="020F0502020204030204" pitchFamily="34" charset="0"/>
              </a:rPr>
              <a:t>Overige moeilijke tentamenvragen		1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47E24D6-6D97-41D0-BFD9-B2CF9936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61" y="980728"/>
            <a:ext cx="8271791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De argumentatie 					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Deze maaltijd is ongetwijfeld met veel zorg bereid, want het smaakt allemaal geweldig en als eten met veel zorg wordt klaargemaakt, dan proef je dat ook echt. 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bevat een 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(A)	modus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ponens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(B)	modus </a:t>
            </a:r>
            <a:r>
              <a:rPr lang="nl-NL" altLang="nl-NL" sz="2400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tollens</a:t>
            </a: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(C)	drogreden van de ontkenning van het antecedent.</a:t>
            </a:r>
          </a:p>
          <a:p>
            <a:pPr algn="l" eaLnBrk="1" hangingPunct="1">
              <a:lnSpc>
                <a:spcPct val="130000"/>
              </a:lnSpc>
            </a:pPr>
            <a:r>
              <a:rPr lang="nl-NL" alt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(D)	drogreden van de bevestiging van de consequent</a:t>
            </a:r>
          </a:p>
        </p:txBody>
      </p:sp>
    </p:spTree>
    <p:extLst>
      <p:ext uri="{BB962C8B-B14F-4D97-AF65-F5344CB8AC3E}">
        <p14:creationId xmlns:p14="http://schemas.microsoft.com/office/powerpoint/2010/main" val="202123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756615d22909dbfc8fa990fe52c2f054c552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7" id="{842D47AB-63E3-2E4E-A211-FE96BDB8D9F5}" vid="{4EF20B40-D169-7F40-A0A0-7C273282363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Weergave</Template>
  <TotalTime>0</TotalTime>
  <Words>3741</Words>
  <Application>Microsoft Office PowerPoint</Application>
  <PresentationFormat>On-screen Show (4:3)</PresentationFormat>
  <Paragraphs>455</Paragraphs>
  <Slides>61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</vt:lpstr>
      <vt:lpstr>Calibri</vt:lpstr>
      <vt:lpstr>Georgia</vt:lpstr>
      <vt:lpstr>Helvetica</vt:lpstr>
      <vt:lpstr>Minion</vt:lpstr>
      <vt:lpstr>Wingdings</vt:lpstr>
      <vt:lpstr>Corporate template-set Universiteit Leiden</vt:lpstr>
      <vt:lpstr>Argumenteren en Overtuigen College 7: Inleiding (klassieke) retorica</vt:lpstr>
      <vt:lpstr>Vandaag</vt:lpstr>
      <vt:lpstr>De best gemaakte vraag!</vt:lpstr>
      <vt:lpstr>De best gemaakte vraag!</vt:lpstr>
      <vt:lpstr>De slechtst gemaakte vraag…</vt:lpstr>
      <vt:lpstr>De slechtst gemaakte vraag…</vt:lpstr>
      <vt:lpstr>De vaak voorspelde fout…</vt:lpstr>
      <vt:lpstr>De vaak voorspelde fout…</vt:lpstr>
      <vt:lpstr>Overige moeilijke tentamenvragen  1</vt:lpstr>
      <vt:lpstr>PowerPoint Presentation</vt:lpstr>
      <vt:lpstr>PowerPoint Presentation</vt:lpstr>
      <vt:lpstr>Overige moeilijke tentamenvragen  1</vt:lpstr>
      <vt:lpstr>Overige moeilijke tentamenvragen  2</vt:lpstr>
      <vt:lpstr>PowerPoint Presentation</vt:lpstr>
      <vt:lpstr>Overige moeilijke tentamenvragen  2</vt:lpstr>
      <vt:lpstr>Overige moeilijke tentamenvragen  3</vt:lpstr>
      <vt:lpstr>PowerPoint Presentation</vt:lpstr>
      <vt:lpstr>Overige moeilijke tentamenvragen  3</vt:lpstr>
      <vt:lpstr>Overige moeilijke tentamenvragen  4</vt:lpstr>
      <vt:lpstr>PowerPoint Presentation</vt:lpstr>
      <vt:lpstr>PowerPoint Presentation</vt:lpstr>
      <vt:lpstr>PowerPoint Presentation</vt:lpstr>
      <vt:lpstr>PowerPoint Presentation</vt:lpstr>
      <vt:lpstr>Overige moeilijke tentamenvragen  4</vt:lpstr>
      <vt:lpstr>Overige moeilijke tentamenvragen   5 </vt:lpstr>
      <vt:lpstr>Overige moeilijke tentamenvragen   5 </vt:lpstr>
      <vt:lpstr>Overige moeilijke tentamenvragen   6</vt:lpstr>
      <vt:lpstr>Overige moeilijke tentamenvragen   6</vt:lpstr>
      <vt:lpstr>Overige moeilijke tentamenvragen   7</vt:lpstr>
      <vt:lpstr>Overige moeilijke tentamenvragen   7 </vt:lpstr>
      <vt:lpstr>Bespreking tentamen</vt:lpstr>
      <vt:lpstr>Blok 4: Retorica</vt:lpstr>
      <vt:lpstr>PowerPoint Presentation</vt:lpstr>
      <vt:lpstr>PowerPoint Presentation</vt:lpstr>
      <vt:lpstr>PowerPoint Presentation</vt:lpstr>
      <vt:lpstr>PowerPoint Presentation</vt:lpstr>
      <vt:lpstr>De definitie van retorica</vt:lpstr>
      <vt:lpstr>PowerPoint Presentation</vt:lpstr>
      <vt:lpstr>Retorische leerboeken</vt:lpstr>
      <vt:lpstr>Retorisch systeem</vt:lpstr>
      <vt:lpstr>Retorisch systeem</vt:lpstr>
      <vt:lpstr>Retorisch systeem</vt:lpstr>
      <vt:lpstr>Retorisch systeem</vt:lpstr>
      <vt:lpstr>Retorisch systeem</vt:lpstr>
      <vt:lpstr>PowerPoint Presentation</vt:lpstr>
      <vt:lpstr>Retorisch systeem</vt:lpstr>
      <vt:lpstr>Retorisch systeem</vt:lpstr>
      <vt:lpstr>Retorisch systeem</vt:lpstr>
      <vt:lpstr>Retorisch systeem</vt:lpstr>
      <vt:lpstr>Retorisch systeem</vt:lpstr>
      <vt:lpstr>PowerPoint Presentation</vt:lpstr>
      <vt:lpstr>Retorica, dialectica en logica</vt:lpstr>
      <vt:lpstr>Dialectica (blok 3) en retorica (blok 4)</vt:lpstr>
      <vt:lpstr>PowerPoint Presentation</vt:lpstr>
      <vt:lpstr>Retorische voorwaarden</vt:lpstr>
      <vt:lpstr>ABA: Een voorbeeld</vt:lpstr>
      <vt:lpstr>ABA: Een voorbeeld</vt:lpstr>
      <vt:lpstr>ABA: andere media</vt:lpstr>
      <vt:lpstr>ABA: andere media</vt:lpstr>
      <vt:lpstr>PowerPoint Presentation</vt:lpstr>
      <vt:lpstr>Volgende week (11 april)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Argumenteren en Overtuigen College 1: Typen geschil; discussiefasen; herkennen argumentatie</dc:title>
  <dc:creator>Voort, C. van der (Charlotte)</dc:creator>
  <cp:lastModifiedBy>Mila Nieuwenhuizen, van</cp:lastModifiedBy>
  <cp:revision>99</cp:revision>
  <dcterms:created xsi:type="dcterms:W3CDTF">2022-02-01T10:30:25Z</dcterms:created>
  <dcterms:modified xsi:type="dcterms:W3CDTF">2024-04-04T08:05:23Z</dcterms:modified>
</cp:coreProperties>
</file>